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17" r:id="rId2"/>
    <p:sldMasterId id="2147485213" r:id="rId3"/>
    <p:sldMasterId id="2147485237" r:id="rId4"/>
    <p:sldMasterId id="2147485249" r:id="rId5"/>
    <p:sldMasterId id="2147485261" r:id="rId6"/>
    <p:sldMasterId id="2147485273" r:id="rId7"/>
    <p:sldMasterId id="2147485285" r:id="rId8"/>
    <p:sldMasterId id="2147485297" r:id="rId9"/>
    <p:sldMasterId id="2147485321" r:id="rId10"/>
  </p:sldMasterIdLst>
  <p:notesMasterIdLst>
    <p:notesMasterId r:id="rId69"/>
  </p:notesMasterIdLst>
  <p:sldIdLst>
    <p:sldId id="259" r:id="rId11"/>
    <p:sldId id="1137" r:id="rId12"/>
    <p:sldId id="1117" r:id="rId13"/>
    <p:sldId id="1111" r:id="rId14"/>
    <p:sldId id="1114" r:id="rId15"/>
    <p:sldId id="1118" r:id="rId16"/>
    <p:sldId id="1115" r:id="rId17"/>
    <p:sldId id="1116" r:id="rId18"/>
    <p:sldId id="1122" r:id="rId19"/>
    <p:sldId id="986" r:id="rId20"/>
    <p:sldId id="1066" r:id="rId21"/>
    <p:sldId id="1113" r:id="rId22"/>
    <p:sldId id="1035" r:id="rId23"/>
    <p:sldId id="1091" r:id="rId24"/>
    <p:sldId id="1093" r:id="rId25"/>
    <p:sldId id="1092" r:id="rId26"/>
    <p:sldId id="1094" r:id="rId27"/>
    <p:sldId id="1095" r:id="rId28"/>
    <p:sldId id="1097" r:id="rId29"/>
    <p:sldId id="1096" r:id="rId30"/>
    <p:sldId id="1099" r:id="rId31"/>
    <p:sldId id="1120" r:id="rId32"/>
    <p:sldId id="1101" r:id="rId33"/>
    <p:sldId id="1100" r:id="rId34"/>
    <p:sldId id="1087" r:id="rId35"/>
    <p:sldId id="1136" r:id="rId36"/>
    <p:sldId id="1088" r:id="rId37"/>
    <p:sldId id="1090" r:id="rId38"/>
    <p:sldId id="1098" r:id="rId39"/>
    <p:sldId id="1083" r:id="rId40"/>
    <p:sldId id="1121" r:id="rId41"/>
    <p:sldId id="1085" r:id="rId42"/>
    <p:sldId id="1086" r:id="rId43"/>
    <p:sldId id="1084" r:id="rId44"/>
    <p:sldId id="1105" r:id="rId45"/>
    <p:sldId id="1079" r:id="rId46"/>
    <p:sldId id="1103" r:id="rId47"/>
    <p:sldId id="1106" r:id="rId48"/>
    <p:sldId id="1107" r:id="rId49"/>
    <p:sldId id="1109" r:id="rId50"/>
    <p:sldId id="1110" r:id="rId51"/>
    <p:sldId id="1080" r:id="rId52"/>
    <p:sldId id="1123" r:id="rId53"/>
    <p:sldId id="1124" r:id="rId54"/>
    <p:sldId id="1125" r:id="rId55"/>
    <p:sldId id="1127" r:id="rId56"/>
    <p:sldId id="1126" r:id="rId57"/>
    <p:sldId id="1102" r:id="rId58"/>
    <p:sldId id="1130" r:id="rId59"/>
    <p:sldId id="1135" r:id="rId60"/>
    <p:sldId id="1131" r:id="rId61"/>
    <p:sldId id="1132" r:id="rId62"/>
    <p:sldId id="1081" r:id="rId63"/>
    <p:sldId id="1082" r:id="rId64"/>
    <p:sldId id="980" r:id="rId65"/>
    <p:sldId id="824" r:id="rId66"/>
    <p:sldId id="669" r:id="rId67"/>
    <p:sldId id="688" r:id="rId6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54" y="192"/>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 Type="http://schemas.openxmlformats.org/officeDocument/2006/relationships/slideMaster" Target="slideMasters/slideMaster7.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slide" Target="slides/slide5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6/15/2016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6/15/2016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6/15/2016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6/15/2016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6/15/2016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6/15/2016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6/15/2016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6/15/2016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15890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1691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63917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68026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694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15041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69311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85312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07067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54185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36701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45630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17979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51811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64633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12537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40284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1730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43467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43510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85310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69240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45630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17979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51811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6463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12537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40284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1730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43467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43510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85310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69240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45630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17979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51811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64633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12537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40284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1730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43467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43510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85310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692404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45630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17979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518117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646331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12537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40284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1730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43467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43510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85310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69240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544045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258674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02356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332478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385001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406077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69204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500623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619228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266471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425283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35413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42915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200819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80599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652489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79173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94310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229760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704717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35826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92212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165494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926107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833583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0684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628848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268398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053736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745155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029313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17084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8811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6/15/2016</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3632729"/>
      </p:ext>
    </p:extLst>
  </p:cSld>
  <p:clrMap bg1="lt1" tx1="dk1" bg2="lt2" tx2="dk2" accent1="accent1" accent2="accent2" accent3="accent3" accent4="accent4" accent5="accent5" accent6="accent6" hlink="hlink" folHlink="folHlink"/>
  <p:sldLayoutIdLst>
    <p:sldLayoutId id="2147485214" r:id="rId1"/>
    <p:sldLayoutId id="2147485215" r:id="rId2"/>
    <p:sldLayoutId id="2147485216" r:id="rId3"/>
    <p:sldLayoutId id="2147485217" r:id="rId4"/>
    <p:sldLayoutId id="2147485218" r:id="rId5"/>
    <p:sldLayoutId id="2147485219" r:id="rId6"/>
    <p:sldLayoutId id="2147485220" r:id="rId7"/>
    <p:sldLayoutId id="2147485221" r:id="rId8"/>
    <p:sldLayoutId id="2147485222" r:id="rId9"/>
    <p:sldLayoutId id="2147485223" r:id="rId10"/>
    <p:sldLayoutId id="21474852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373124"/>
      </p:ext>
    </p:extLst>
  </p:cSld>
  <p:clrMap bg1="lt1" tx1="dk1" bg2="lt2" tx2="dk2" accent1="accent1" accent2="accent2" accent3="accent3" accent4="accent4" accent5="accent5" accent6="accent6" hlink="hlink" folHlink="folHlink"/>
  <p:sldLayoutIdLst>
    <p:sldLayoutId id="2147485238" r:id="rId1"/>
    <p:sldLayoutId id="2147485239" r:id="rId2"/>
    <p:sldLayoutId id="2147485240" r:id="rId3"/>
    <p:sldLayoutId id="2147485241" r:id="rId4"/>
    <p:sldLayoutId id="2147485242" r:id="rId5"/>
    <p:sldLayoutId id="2147485243" r:id="rId6"/>
    <p:sldLayoutId id="2147485244" r:id="rId7"/>
    <p:sldLayoutId id="2147485245" r:id="rId8"/>
    <p:sldLayoutId id="2147485246" r:id="rId9"/>
    <p:sldLayoutId id="2147485247" r:id="rId10"/>
    <p:sldLayoutId id="21474852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373124"/>
      </p:ext>
    </p:extLst>
  </p:cSld>
  <p:clrMap bg1="lt1" tx1="dk1" bg2="lt2" tx2="dk2" accent1="accent1" accent2="accent2" accent3="accent3" accent4="accent4" accent5="accent5" accent6="accent6" hlink="hlink" folHlink="folHlink"/>
  <p:sldLayoutIdLst>
    <p:sldLayoutId id="2147485250" r:id="rId1"/>
    <p:sldLayoutId id="2147485251" r:id="rId2"/>
    <p:sldLayoutId id="2147485252" r:id="rId3"/>
    <p:sldLayoutId id="2147485253" r:id="rId4"/>
    <p:sldLayoutId id="2147485254" r:id="rId5"/>
    <p:sldLayoutId id="2147485255" r:id="rId6"/>
    <p:sldLayoutId id="2147485256" r:id="rId7"/>
    <p:sldLayoutId id="2147485257" r:id="rId8"/>
    <p:sldLayoutId id="2147485258" r:id="rId9"/>
    <p:sldLayoutId id="2147485259" r:id="rId10"/>
    <p:sldLayoutId id="21474852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373124"/>
      </p:ext>
    </p:extLst>
  </p:cSld>
  <p:clrMap bg1="lt1" tx1="dk1" bg2="lt2" tx2="dk2" accent1="accent1" accent2="accent2" accent3="accent3" accent4="accent4" accent5="accent5" accent6="accent6" hlink="hlink" folHlink="folHlink"/>
  <p:sldLayoutIdLst>
    <p:sldLayoutId id="2147485262" r:id="rId1"/>
    <p:sldLayoutId id="2147485263" r:id="rId2"/>
    <p:sldLayoutId id="2147485264" r:id="rId3"/>
    <p:sldLayoutId id="2147485265" r:id="rId4"/>
    <p:sldLayoutId id="2147485266" r:id="rId5"/>
    <p:sldLayoutId id="2147485267" r:id="rId6"/>
    <p:sldLayoutId id="2147485268" r:id="rId7"/>
    <p:sldLayoutId id="2147485269" r:id="rId8"/>
    <p:sldLayoutId id="2147485270" r:id="rId9"/>
    <p:sldLayoutId id="2147485271" r:id="rId10"/>
    <p:sldLayoutId id="21474852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373124"/>
      </p:ext>
    </p:extLst>
  </p:cSld>
  <p:clrMap bg1="lt1" tx1="dk1" bg2="lt2" tx2="dk2" accent1="accent1" accent2="accent2" accent3="accent3" accent4="accent4" accent5="accent5" accent6="accent6" hlink="hlink" folHlink="folHlink"/>
  <p:sldLayoutIdLst>
    <p:sldLayoutId id="2147485274" r:id="rId1"/>
    <p:sldLayoutId id="2147485275" r:id="rId2"/>
    <p:sldLayoutId id="2147485276" r:id="rId3"/>
    <p:sldLayoutId id="2147485277" r:id="rId4"/>
    <p:sldLayoutId id="2147485278" r:id="rId5"/>
    <p:sldLayoutId id="2147485279" r:id="rId6"/>
    <p:sldLayoutId id="2147485280" r:id="rId7"/>
    <p:sldLayoutId id="2147485281" r:id="rId8"/>
    <p:sldLayoutId id="2147485282" r:id="rId9"/>
    <p:sldLayoutId id="2147485283" r:id="rId10"/>
    <p:sldLayoutId id="21474852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9504558"/>
      </p:ext>
    </p:extLst>
  </p:cSld>
  <p:clrMap bg1="lt1" tx1="dk1" bg2="lt2" tx2="dk2" accent1="accent1" accent2="accent2" accent3="accent3" accent4="accent4" accent5="accent5" accent6="accent6" hlink="hlink" folHlink="folHlink"/>
  <p:sldLayoutIdLst>
    <p:sldLayoutId id="2147485286" r:id="rId1"/>
    <p:sldLayoutId id="2147485287" r:id="rId2"/>
    <p:sldLayoutId id="2147485288" r:id="rId3"/>
    <p:sldLayoutId id="2147485289" r:id="rId4"/>
    <p:sldLayoutId id="2147485290" r:id="rId5"/>
    <p:sldLayoutId id="2147485291" r:id="rId6"/>
    <p:sldLayoutId id="2147485292" r:id="rId7"/>
    <p:sldLayoutId id="2147485293" r:id="rId8"/>
    <p:sldLayoutId id="2147485294" r:id="rId9"/>
    <p:sldLayoutId id="2147485295" r:id="rId10"/>
    <p:sldLayoutId id="21474852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0380894"/>
      </p:ext>
    </p:extLst>
  </p:cSld>
  <p:clrMap bg1="lt1" tx1="dk1" bg2="lt2" tx2="dk2" accent1="accent1" accent2="accent2" accent3="accent3" accent4="accent4" accent5="accent5" accent6="accent6" hlink="hlink" folHlink="folHlink"/>
  <p:sldLayoutIdLst>
    <p:sldLayoutId id="2147485298" r:id="rId1"/>
    <p:sldLayoutId id="2147485299" r:id="rId2"/>
    <p:sldLayoutId id="2147485300" r:id="rId3"/>
    <p:sldLayoutId id="2147485301" r:id="rId4"/>
    <p:sldLayoutId id="2147485302" r:id="rId5"/>
    <p:sldLayoutId id="2147485303" r:id="rId6"/>
    <p:sldLayoutId id="2147485304" r:id="rId7"/>
    <p:sldLayoutId id="2147485305" r:id="rId8"/>
    <p:sldLayoutId id="2147485306" r:id="rId9"/>
    <p:sldLayoutId id="2147485307" r:id="rId10"/>
    <p:sldLayoutId id="214748530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6371651"/>
      </p:ext>
    </p:extLst>
  </p:cSld>
  <p:clrMap bg1="lt1" tx1="dk1" bg2="lt2" tx2="dk2" accent1="accent1" accent2="accent2" accent3="accent3" accent4="accent4" accent5="accent5" accent6="accent6" hlink="hlink" folHlink="folHlink"/>
  <p:sldLayoutIdLst>
    <p:sldLayoutId id="2147485322" r:id="rId1"/>
    <p:sldLayoutId id="2147485323" r:id="rId2"/>
    <p:sldLayoutId id="2147485324" r:id="rId3"/>
    <p:sldLayoutId id="2147485325" r:id="rId4"/>
    <p:sldLayoutId id="2147485326" r:id="rId5"/>
    <p:sldLayoutId id="2147485327" r:id="rId6"/>
    <p:sldLayoutId id="2147485328" r:id="rId7"/>
    <p:sldLayoutId id="2147485329" r:id="rId8"/>
    <p:sldLayoutId id="2147485330" r:id="rId9"/>
    <p:sldLayoutId id="2147485331" r:id="rId10"/>
    <p:sldLayoutId id="214748533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9.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90.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46.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01.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7" y="657227"/>
            <a:ext cx="7536543" cy="3857625"/>
          </a:xfrm>
        </p:spPr>
        <p:txBody>
          <a:bodyPr>
            <a:normAutofit/>
          </a:bodyPr>
          <a:lstStyle/>
          <a:p>
            <a:endParaRPr lang="en-US" dirty="0" smtClean="0"/>
          </a:p>
          <a:p>
            <a:pPr>
              <a:buNone/>
            </a:pPr>
            <a:endParaRPr lang="en-US" dirty="0" smtClean="0"/>
          </a:p>
          <a:p>
            <a:pPr marL="0" algn="ctr">
              <a:buNone/>
            </a:pPr>
            <a:r>
              <a:rPr lang="en-US" dirty="0" smtClean="0">
                <a:solidFill>
                  <a:schemeClr val="bg1"/>
                </a:solidFill>
              </a:rPr>
              <a:t>   </a:t>
            </a:r>
            <a:r>
              <a:rPr lang="en-US" sz="4400" dirty="0" smtClean="0">
                <a:solidFill>
                  <a:schemeClr val="bg1"/>
                </a:solidFill>
              </a:rPr>
              <a:t>Welcome to House of Israel’s</a:t>
            </a:r>
            <a:br>
              <a:rPr lang="en-US" sz="4400" dirty="0" smtClean="0">
                <a:solidFill>
                  <a:schemeClr val="bg1"/>
                </a:solidFill>
              </a:rPr>
            </a:br>
            <a:r>
              <a:rPr lang="en-US" sz="4400" dirty="0" smtClean="0">
                <a:solidFill>
                  <a:schemeClr val="bg1"/>
                </a:solidFill>
              </a:rPr>
              <a:t>Shabbat </a:t>
            </a:r>
            <a:r>
              <a:rPr lang="en-US" sz="4400" dirty="0" smtClean="0">
                <a:solidFill>
                  <a:schemeClr val="bg1"/>
                </a:solidFill>
              </a:rPr>
              <a:t>Service</a:t>
            </a:r>
            <a:r>
              <a:rPr lang="en-US" dirty="0" smtClean="0">
                <a:solidFill>
                  <a:schemeClr val="bg1"/>
                </a:solidFill>
              </a:rPr>
              <a:t/>
            </a:r>
            <a:br>
              <a:rPr lang="en-US" dirty="0" smtClean="0">
                <a:solidFill>
                  <a:schemeClr val="bg1"/>
                </a:solidFill>
              </a:rPr>
            </a:br>
            <a:r>
              <a:rPr lang="en-US" dirty="0" smtClean="0">
                <a:solidFill>
                  <a:schemeClr val="bg1"/>
                </a:solidFill>
              </a:rPr>
              <a:t>“Shabbat Shalom”</a:t>
            </a:r>
            <a:endParaRPr lang="en-US" dirty="0"/>
          </a:p>
          <a:p>
            <a:pPr marL="0" algn="ctr">
              <a:buNone/>
            </a:pPr>
            <a:r>
              <a:rPr lang="en-US" dirty="0" smtClean="0">
                <a:solidFill>
                  <a:schemeClr val="bg1"/>
                </a:solidFill>
              </a:rPr>
              <a:t>Thank you for joining us.</a:t>
            </a:r>
            <a:endParaRPr lang="en-US" dirty="0"/>
          </a:p>
        </p:txBody>
      </p:sp>
      <p:pic>
        <p:nvPicPr>
          <p:cNvPr id="4" name="Picture 3" descr="HOI_ProfilePicture.jpg"/>
          <p:cNvPicPr>
            <a:picLocks noChangeAspect="1"/>
          </p:cNvPicPr>
          <p:nvPr/>
        </p:nvPicPr>
        <p:blipFill>
          <a:blip r:embed="rId4" cstate="print"/>
          <a:stretch>
            <a:fillRect/>
          </a:stretch>
        </p:blipFill>
        <p:spPr>
          <a:xfrm>
            <a:off x="3190324" y="22579"/>
            <a:ext cx="2590801" cy="1831419"/>
          </a:xfrm>
          <a:prstGeom prst="rect">
            <a:avLst/>
          </a:prstGeom>
        </p:spPr>
      </p:pic>
    </p:spTree>
    <p:extLst>
      <p:ext uri="{BB962C8B-B14F-4D97-AF65-F5344CB8AC3E}">
        <p14:creationId xmlns:p14="http://schemas.microsoft.com/office/powerpoint/2010/main" val="3957944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1642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400" dirty="0" smtClean="0">
                <a:solidFill>
                  <a:schemeClr val="bg1"/>
                </a:solidFill>
                <a:latin typeface="Helvetica" pitchFamily="34" charset="0"/>
                <a:cs typeface="Helvetica" pitchFamily="34" charset="0"/>
              </a:rPr>
              <a:t>The Covenants of the Promise</a:t>
            </a:r>
            <a:endParaRPr lang="en-US" sz="3600" dirty="0" smtClean="0">
              <a:solidFill>
                <a:schemeClr val="bg1"/>
              </a:solidFill>
              <a:latin typeface="Helvetica" pitchFamily="34" charset="0"/>
              <a:cs typeface="Helvetica" pitchFamily="34" charset="0"/>
            </a:endParaRPr>
          </a:p>
          <a:p>
            <a:pPr algn="ctr">
              <a:buNone/>
            </a:pPr>
            <a:r>
              <a:rPr lang="en-US" sz="3600" dirty="0" smtClean="0">
                <a:solidFill>
                  <a:schemeClr val="bg1"/>
                </a:solidFill>
                <a:latin typeface="Helvetica" pitchFamily="34" charset="0"/>
                <a:cs typeface="Helvetica" pitchFamily="34" charset="0"/>
              </a:rPr>
              <a:t>Seeing the Progressive Revelation of Father’s Redemption Plan Through the Lens of the Covenant Promises</a:t>
            </a:r>
            <a:endParaRPr lang="en-US" sz="3600" dirty="0" smtClean="0">
              <a:solidFill>
                <a:schemeClr val="bg1"/>
              </a:solidFill>
              <a:latin typeface="Helvetica" pitchFamily="34" charset="0"/>
              <a:cs typeface="Helvetica" pitchFamily="34" charset="0"/>
            </a:endParaRPr>
          </a:p>
        </p:txBody>
      </p:sp>
    </p:spTree>
    <p:extLst>
      <p:ext uri="{BB962C8B-B14F-4D97-AF65-F5344CB8AC3E}">
        <p14:creationId xmlns:p14="http://schemas.microsoft.com/office/powerpoint/2010/main" val="1678509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41344"/>
          </a:xfrm>
        </p:spPr>
        <p:txBody>
          <a:bodyPr>
            <a:normAutofit fontScale="77500" lnSpcReduction="20000"/>
          </a:bodyPr>
          <a:lstStyle/>
          <a:p>
            <a:pPr marL="0" indent="0" algn="ctr">
              <a:buNone/>
            </a:pPr>
            <a:r>
              <a:rPr lang="en-US" sz="3600" dirty="0" smtClean="0">
                <a:solidFill>
                  <a:schemeClr val="bg1"/>
                </a:solidFill>
              </a:rPr>
              <a:t>The Sabbath as a Sign</a:t>
            </a:r>
          </a:p>
          <a:p>
            <a:pPr marL="0" indent="0">
              <a:buNone/>
            </a:pPr>
            <a:r>
              <a:rPr lang="en-US" dirty="0">
                <a:solidFill>
                  <a:schemeClr val="bg1"/>
                </a:solidFill>
              </a:rPr>
              <a:t>Say to the sons of </a:t>
            </a:r>
            <a:r>
              <a:rPr lang="en-US" dirty="0" err="1">
                <a:solidFill>
                  <a:schemeClr val="bg1"/>
                </a:solidFill>
              </a:rPr>
              <a:t>Yisrael</a:t>
            </a:r>
            <a:r>
              <a:rPr lang="en-US" dirty="0">
                <a:solidFill>
                  <a:schemeClr val="bg1"/>
                </a:solidFill>
              </a:rPr>
              <a:t>, </a:t>
            </a:r>
            <a:r>
              <a:rPr lang="en-US" dirty="0" smtClean="0">
                <a:solidFill>
                  <a:schemeClr val="bg1"/>
                </a:solidFill>
              </a:rPr>
              <a:t>You </a:t>
            </a:r>
            <a:r>
              <a:rPr lang="en-US" dirty="0">
                <a:solidFill>
                  <a:schemeClr val="bg1"/>
                </a:solidFill>
              </a:rPr>
              <a:t>must observe my Sabbaths. This will be a sign between me and you for the generations to come, so you may know that I am Yahuwah, who makes you holy.</a:t>
            </a:r>
          </a:p>
          <a:p>
            <a:pPr marL="0" indent="0">
              <a:buNone/>
            </a:pPr>
            <a:r>
              <a:rPr lang="en-US" dirty="0" smtClean="0">
                <a:solidFill>
                  <a:schemeClr val="bg1"/>
                </a:solidFill>
              </a:rPr>
              <a:t>Observe </a:t>
            </a:r>
            <a:r>
              <a:rPr lang="en-US" dirty="0">
                <a:solidFill>
                  <a:schemeClr val="bg1"/>
                </a:solidFill>
              </a:rPr>
              <a:t>the Sabbath, because it is holy to you. Anyone who desecrates it must be put to death; whoever does any work on that day must be cut off from his people.</a:t>
            </a:r>
          </a:p>
          <a:p>
            <a:pPr marL="0" indent="0">
              <a:buNone/>
            </a:pPr>
            <a:r>
              <a:rPr lang="en-US" dirty="0" smtClean="0">
                <a:solidFill>
                  <a:schemeClr val="bg1"/>
                </a:solidFill>
              </a:rPr>
              <a:t>For </a:t>
            </a:r>
            <a:r>
              <a:rPr lang="en-US" dirty="0">
                <a:solidFill>
                  <a:schemeClr val="bg1"/>
                </a:solidFill>
              </a:rPr>
              <a:t>six days, work is to be done, but the seventh day is a Sabbath of rest, holy to Yahuwah. Whoever does any work on the Sabbath day must be put to death.</a:t>
            </a:r>
          </a:p>
          <a:p>
            <a:pPr marL="0" indent="0">
              <a:buNone/>
            </a:pPr>
            <a:r>
              <a:rPr lang="en-US" dirty="0" smtClean="0">
                <a:solidFill>
                  <a:schemeClr val="bg1"/>
                </a:solidFill>
              </a:rPr>
              <a:t> (Exodus 31:13-15)</a:t>
            </a:r>
            <a:endParaRPr lang="en-US" dirty="0"/>
          </a:p>
        </p:txBody>
      </p:sp>
    </p:spTree>
    <p:extLst>
      <p:ext uri="{BB962C8B-B14F-4D97-AF65-F5344CB8AC3E}">
        <p14:creationId xmlns:p14="http://schemas.microsoft.com/office/powerpoint/2010/main" val="28023026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41344"/>
          </a:xfrm>
        </p:spPr>
        <p:txBody>
          <a:bodyPr>
            <a:normAutofit fontScale="92500" lnSpcReduction="10000"/>
          </a:bodyPr>
          <a:lstStyle/>
          <a:p>
            <a:pPr marL="0" indent="0" algn="ctr">
              <a:buNone/>
            </a:pPr>
            <a:r>
              <a:rPr lang="en-US" sz="3600" dirty="0" smtClean="0">
                <a:solidFill>
                  <a:schemeClr val="bg1"/>
                </a:solidFill>
              </a:rPr>
              <a:t>The Sabbath as Covenant</a:t>
            </a:r>
          </a:p>
          <a:p>
            <a:pPr marL="0" indent="0">
              <a:buNone/>
            </a:pPr>
            <a:r>
              <a:rPr lang="en-US" u="sng" dirty="0" smtClean="0">
                <a:solidFill>
                  <a:schemeClr val="bg1"/>
                </a:solidFill>
              </a:rPr>
              <a:t>The </a:t>
            </a:r>
            <a:r>
              <a:rPr lang="en-US" u="sng" dirty="0">
                <a:solidFill>
                  <a:schemeClr val="bg1"/>
                </a:solidFill>
              </a:rPr>
              <a:t>sons of </a:t>
            </a:r>
            <a:r>
              <a:rPr lang="en-US" u="sng" dirty="0" err="1">
                <a:solidFill>
                  <a:schemeClr val="bg1"/>
                </a:solidFill>
              </a:rPr>
              <a:t>Yisrael</a:t>
            </a:r>
            <a:r>
              <a:rPr lang="en-US" u="sng" dirty="0">
                <a:solidFill>
                  <a:schemeClr val="bg1"/>
                </a:solidFill>
              </a:rPr>
              <a:t> are to </a:t>
            </a:r>
            <a:r>
              <a:rPr lang="en-US" u="sng" dirty="0" smtClean="0">
                <a:solidFill>
                  <a:schemeClr val="bg1"/>
                </a:solidFill>
              </a:rPr>
              <a:t>guard </a:t>
            </a:r>
            <a:r>
              <a:rPr lang="en-US" u="sng" dirty="0">
                <a:solidFill>
                  <a:schemeClr val="bg1"/>
                </a:solidFill>
              </a:rPr>
              <a:t>the Sabbath, </a:t>
            </a:r>
            <a:r>
              <a:rPr lang="en-US" u="sng" dirty="0" smtClean="0">
                <a:solidFill>
                  <a:schemeClr val="bg1"/>
                </a:solidFill>
              </a:rPr>
              <a:t>to do the Sabbath </a:t>
            </a:r>
            <a:r>
              <a:rPr lang="en-US" u="sng" dirty="0">
                <a:solidFill>
                  <a:schemeClr val="bg1"/>
                </a:solidFill>
              </a:rPr>
              <a:t>for the generations to come as a lasting covenant</a:t>
            </a:r>
            <a:r>
              <a:rPr lang="en-US" dirty="0">
                <a:solidFill>
                  <a:schemeClr val="bg1"/>
                </a:solidFill>
              </a:rPr>
              <a:t>.</a:t>
            </a:r>
          </a:p>
          <a:p>
            <a:pPr marL="0" indent="0">
              <a:buNone/>
            </a:pPr>
            <a:r>
              <a:rPr lang="en-US" dirty="0" smtClean="0">
                <a:solidFill>
                  <a:schemeClr val="bg1"/>
                </a:solidFill>
              </a:rPr>
              <a:t>It </a:t>
            </a:r>
            <a:r>
              <a:rPr lang="en-US" dirty="0">
                <a:solidFill>
                  <a:schemeClr val="bg1"/>
                </a:solidFill>
              </a:rPr>
              <a:t>will be a sign between me and the sons of </a:t>
            </a:r>
            <a:r>
              <a:rPr lang="en-US" dirty="0" err="1">
                <a:solidFill>
                  <a:schemeClr val="bg1"/>
                </a:solidFill>
              </a:rPr>
              <a:t>Yisrael</a:t>
            </a:r>
            <a:r>
              <a:rPr lang="en-US" dirty="0">
                <a:solidFill>
                  <a:schemeClr val="bg1"/>
                </a:solidFill>
              </a:rPr>
              <a:t> forever, for in six days Yahuwah made the heavens and the earth, and on the seventh day he </a:t>
            </a:r>
            <a:r>
              <a:rPr lang="en-US" dirty="0" smtClean="0">
                <a:solidFill>
                  <a:schemeClr val="bg1"/>
                </a:solidFill>
              </a:rPr>
              <a:t>ceased and refreshed himself. (Exodus 31:16-17)</a:t>
            </a:r>
            <a:endParaRPr lang="en-US" dirty="0"/>
          </a:p>
        </p:txBody>
      </p:sp>
    </p:spTree>
    <p:extLst>
      <p:ext uri="{BB962C8B-B14F-4D97-AF65-F5344CB8AC3E}">
        <p14:creationId xmlns:p14="http://schemas.microsoft.com/office/powerpoint/2010/main" val="19407312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41344"/>
          </a:xfrm>
        </p:spPr>
        <p:txBody>
          <a:bodyPr>
            <a:normAutofit fontScale="77500" lnSpcReduction="20000"/>
          </a:bodyPr>
          <a:lstStyle/>
          <a:p>
            <a:pPr marL="0" indent="0" algn="ctr">
              <a:buNone/>
            </a:pPr>
            <a:r>
              <a:rPr lang="en-US" sz="3600" dirty="0" smtClean="0">
                <a:solidFill>
                  <a:schemeClr val="bg1"/>
                </a:solidFill>
              </a:rPr>
              <a:t>The Promises Attached to The Sabbath</a:t>
            </a:r>
          </a:p>
          <a:p>
            <a:pPr marL="0" indent="0">
              <a:buNone/>
            </a:pPr>
            <a:r>
              <a:rPr lang="en-US" dirty="0" smtClean="0">
                <a:solidFill>
                  <a:schemeClr val="bg1"/>
                </a:solidFill>
              </a:rPr>
              <a:t>Blessed </a:t>
            </a:r>
            <a:r>
              <a:rPr lang="en-US" dirty="0">
                <a:solidFill>
                  <a:schemeClr val="bg1"/>
                </a:solidFill>
              </a:rPr>
              <a:t>is the man who does this, the man who holds it fast, who keeps the Sabbath without desecrating it, and keeps his hand from doing any evil."</a:t>
            </a:r>
          </a:p>
          <a:p>
            <a:pPr marL="0" indent="0">
              <a:buNone/>
            </a:pPr>
            <a:r>
              <a:rPr lang="en-US" dirty="0" smtClean="0">
                <a:solidFill>
                  <a:schemeClr val="bg1"/>
                </a:solidFill>
              </a:rPr>
              <a:t>Let </a:t>
            </a:r>
            <a:r>
              <a:rPr lang="en-US" dirty="0">
                <a:solidFill>
                  <a:schemeClr val="bg1"/>
                </a:solidFill>
              </a:rPr>
              <a:t>no foreigner who has bound himself to Yahuwah say, "Yahuwah will surely exclude me from his people." And let not any eunuch complain, "I am only a dry tree."</a:t>
            </a:r>
          </a:p>
          <a:p>
            <a:pPr marL="0" indent="0">
              <a:buNone/>
            </a:pPr>
            <a:r>
              <a:rPr lang="en-US" dirty="0" smtClean="0">
                <a:solidFill>
                  <a:schemeClr val="bg1"/>
                </a:solidFill>
              </a:rPr>
              <a:t>For </a:t>
            </a:r>
            <a:r>
              <a:rPr lang="en-US" dirty="0">
                <a:solidFill>
                  <a:schemeClr val="bg1"/>
                </a:solidFill>
              </a:rPr>
              <a:t>this is what Yahuwah says: "To the eunuchs who keep my Sabbaths, who choose what pleases me and hold fast to my covenant--</a:t>
            </a:r>
          </a:p>
          <a:p>
            <a:pPr marL="0" indent="0">
              <a:buNone/>
            </a:pPr>
            <a:r>
              <a:rPr lang="en-US" dirty="0" smtClean="0">
                <a:solidFill>
                  <a:schemeClr val="bg1"/>
                </a:solidFill>
              </a:rPr>
              <a:t>(Isaiah 56:2-7)</a:t>
            </a:r>
            <a:endParaRPr lang="en-US" dirty="0">
              <a:solidFill>
                <a:schemeClr val="bg1"/>
              </a:solidFill>
            </a:endParaRPr>
          </a:p>
        </p:txBody>
      </p:sp>
    </p:spTree>
    <p:extLst>
      <p:ext uri="{BB962C8B-B14F-4D97-AF65-F5344CB8AC3E}">
        <p14:creationId xmlns:p14="http://schemas.microsoft.com/office/powerpoint/2010/main" val="3939298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41344"/>
          </a:xfrm>
        </p:spPr>
        <p:txBody>
          <a:bodyPr>
            <a:normAutofit fontScale="77500" lnSpcReduction="20000"/>
          </a:bodyPr>
          <a:lstStyle/>
          <a:p>
            <a:pPr marL="0" indent="0" algn="ctr">
              <a:buNone/>
            </a:pPr>
            <a:r>
              <a:rPr lang="en-US" sz="3600" dirty="0" smtClean="0">
                <a:solidFill>
                  <a:schemeClr val="bg1"/>
                </a:solidFill>
              </a:rPr>
              <a:t>The Promise of the Sabbath</a:t>
            </a:r>
          </a:p>
          <a:p>
            <a:pPr marL="0" indent="0">
              <a:buNone/>
            </a:pPr>
            <a:r>
              <a:rPr lang="en-US" dirty="0" smtClean="0">
                <a:solidFill>
                  <a:schemeClr val="bg1"/>
                </a:solidFill>
              </a:rPr>
              <a:t>to </a:t>
            </a:r>
            <a:r>
              <a:rPr lang="en-US" dirty="0">
                <a:solidFill>
                  <a:schemeClr val="bg1"/>
                </a:solidFill>
              </a:rPr>
              <a:t>them I will give within my temple and its walls a memorial and a name better than sons and daughters; I will give them an everlasting name that will not be cut off.</a:t>
            </a:r>
          </a:p>
          <a:p>
            <a:pPr marL="0" indent="0">
              <a:buNone/>
            </a:pPr>
            <a:r>
              <a:rPr lang="en-US" dirty="0" smtClean="0">
                <a:solidFill>
                  <a:schemeClr val="bg1"/>
                </a:solidFill>
              </a:rPr>
              <a:t>And </a:t>
            </a:r>
            <a:r>
              <a:rPr lang="en-US" dirty="0">
                <a:solidFill>
                  <a:schemeClr val="bg1"/>
                </a:solidFill>
              </a:rPr>
              <a:t>foreigners who bind themselves to Yahuwah to serve him, to love the name of Yahuwah, and to worship him, all who keep the Sabbath without desecrating it and who hold fast to my </a:t>
            </a:r>
            <a:r>
              <a:rPr lang="en-US" dirty="0" smtClean="0">
                <a:solidFill>
                  <a:schemeClr val="bg1"/>
                </a:solidFill>
              </a:rPr>
              <a:t>covenant-</a:t>
            </a:r>
            <a:endParaRPr lang="en-US" dirty="0">
              <a:solidFill>
                <a:schemeClr val="bg1"/>
              </a:solidFill>
            </a:endParaRPr>
          </a:p>
          <a:p>
            <a:pPr marL="0" indent="0">
              <a:buNone/>
            </a:pPr>
            <a:r>
              <a:rPr lang="en-US" dirty="0" smtClean="0">
                <a:solidFill>
                  <a:schemeClr val="bg1"/>
                </a:solidFill>
              </a:rPr>
              <a:t>these </a:t>
            </a:r>
            <a:r>
              <a:rPr lang="en-US" dirty="0">
                <a:solidFill>
                  <a:schemeClr val="bg1"/>
                </a:solidFill>
              </a:rPr>
              <a:t>I will bring to my holy mountain and give them joy in my house of prayer. Their burnt offerings and sacrifices will be accepted on my altar; for my house will be called a house of prayer for all nations</a:t>
            </a:r>
            <a:r>
              <a:rPr lang="en-US" dirty="0" smtClean="0">
                <a:solidFill>
                  <a:schemeClr val="bg1"/>
                </a:solidFill>
              </a:rPr>
              <a:t>.“ (Isaiah 56:5-7)</a:t>
            </a:r>
            <a:endParaRPr lang="en-US" dirty="0">
              <a:solidFill>
                <a:schemeClr val="bg1"/>
              </a:solidFill>
            </a:endParaRPr>
          </a:p>
        </p:txBody>
      </p:sp>
    </p:spTree>
    <p:extLst>
      <p:ext uri="{BB962C8B-B14F-4D97-AF65-F5344CB8AC3E}">
        <p14:creationId xmlns:p14="http://schemas.microsoft.com/office/powerpoint/2010/main" val="41425344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41344"/>
          </a:xfrm>
        </p:spPr>
        <p:txBody>
          <a:bodyPr>
            <a:normAutofit fontScale="85000" lnSpcReduction="20000"/>
          </a:bodyPr>
          <a:lstStyle/>
          <a:p>
            <a:pPr marL="0" indent="0" algn="ctr">
              <a:buNone/>
            </a:pPr>
            <a:r>
              <a:rPr lang="en-US" sz="3600" dirty="0" smtClean="0">
                <a:solidFill>
                  <a:schemeClr val="bg1"/>
                </a:solidFill>
              </a:rPr>
              <a:t>The Sabbath Covenant</a:t>
            </a:r>
          </a:p>
          <a:p>
            <a:pPr marL="0" indent="0">
              <a:buNone/>
            </a:pPr>
            <a:r>
              <a:rPr lang="en-US" dirty="0">
                <a:solidFill>
                  <a:schemeClr val="bg1"/>
                </a:solidFill>
              </a:rPr>
              <a:t>"If you keep your feet from breaking the Sabbath and from doing as you please on my holy day, if you call the Sabbath a delight </a:t>
            </a:r>
            <a:r>
              <a:rPr lang="en-US" dirty="0" smtClean="0">
                <a:solidFill>
                  <a:schemeClr val="bg1"/>
                </a:solidFill>
              </a:rPr>
              <a:t>(</a:t>
            </a:r>
            <a:r>
              <a:rPr lang="en-US" dirty="0" err="1" smtClean="0">
                <a:solidFill>
                  <a:schemeClr val="bg1"/>
                </a:solidFill>
              </a:rPr>
              <a:t>oneg</a:t>
            </a:r>
            <a:r>
              <a:rPr lang="en-US" dirty="0" smtClean="0">
                <a:solidFill>
                  <a:schemeClr val="bg1"/>
                </a:solidFill>
              </a:rPr>
              <a:t>) and </a:t>
            </a:r>
            <a:r>
              <a:rPr lang="en-US" dirty="0">
                <a:solidFill>
                  <a:schemeClr val="bg1"/>
                </a:solidFill>
              </a:rPr>
              <a:t>Yahuwah's holy day honorable, and if you honor it by not going your own way and not doing as you please or speaking idle words,</a:t>
            </a:r>
          </a:p>
          <a:p>
            <a:pPr marL="0" indent="0">
              <a:buNone/>
            </a:pPr>
            <a:r>
              <a:rPr lang="en-US" dirty="0" smtClean="0">
                <a:solidFill>
                  <a:schemeClr val="bg1"/>
                </a:solidFill>
              </a:rPr>
              <a:t>then </a:t>
            </a:r>
            <a:r>
              <a:rPr lang="en-US" dirty="0">
                <a:solidFill>
                  <a:schemeClr val="bg1"/>
                </a:solidFill>
              </a:rPr>
              <a:t>you will find your </a:t>
            </a:r>
            <a:r>
              <a:rPr lang="en-US" dirty="0" smtClean="0">
                <a:solidFill>
                  <a:schemeClr val="bg1"/>
                </a:solidFill>
              </a:rPr>
              <a:t>joy (</a:t>
            </a:r>
            <a:r>
              <a:rPr lang="en-US" dirty="0" err="1" smtClean="0">
                <a:solidFill>
                  <a:schemeClr val="bg1"/>
                </a:solidFill>
              </a:rPr>
              <a:t>oneg</a:t>
            </a:r>
            <a:r>
              <a:rPr lang="en-US" dirty="0" smtClean="0">
                <a:solidFill>
                  <a:schemeClr val="bg1"/>
                </a:solidFill>
              </a:rPr>
              <a:t>) </a:t>
            </a:r>
            <a:r>
              <a:rPr lang="en-US" dirty="0">
                <a:solidFill>
                  <a:schemeClr val="bg1"/>
                </a:solidFill>
              </a:rPr>
              <a:t>in Yahuwah, and I will cause you to ride on the heights of the land and to feast on the inheritance of your father </a:t>
            </a:r>
            <a:r>
              <a:rPr lang="en-US" dirty="0" err="1">
                <a:solidFill>
                  <a:schemeClr val="bg1"/>
                </a:solidFill>
              </a:rPr>
              <a:t>Ya'acov</a:t>
            </a:r>
            <a:r>
              <a:rPr lang="en-US" dirty="0">
                <a:solidFill>
                  <a:schemeClr val="bg1"/>
                </a:solidFill>
              </a:rPr>
              <a:t>." The mouth of Yahuwah has spoken</a:t>
            </a:r>
            <a:r>
              <a:rPr lang="en-US" dirty="0" smtClean="0">
                <a:solidFill>
                  <a:schemeClr val="bg1"/>
                </a:solidFill>
              </a:rPr>
              <a:t>. (Isaiah 58:13-14)</a:t>
            </a:r>
            <a:endParaRPr lang="en-US" dirty="0">
              <a:solidFill>
                <a:schemeClr val="bg1"/>
              </a:solidFill>
            </a:endParaRPr>
          </a:p>
        </p:txBody>
      </p:sp>
    </p:spTree>
    <p:extLst>
      <p:ext uri="{BB962C8B-B14F-4D97-AF65-F5344CB8AC3E}">
        <p14:creationId xmlns:p14="http://schemas.microsoft.com/office/powerpoint/2010/main" val="12942630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41344"/>
          </a:xfrm>
        </p:spPr>
        <p:txBody>
          <a:bodyPr>
            <a:normAutofit/>
          </a:bodyPr>
          <a:lstStyle/>
          <a:p>
            <a:pPr marL="0" indent="0" algn="ctr">
              <a:buNone/>
            </a:pPr>
            <a:r>
              <a:rPr lang="en-US" sz="3600" dirty="0" smtClean="0">
                <a:solidFill>
                  <a:schemeClr val="bg1"/>
                </a:solidFill>
              </a:rPr>
              <a:t>The Sabbath</a:t>
            </a:r>
          </a:p>
          <a:p>
            <a:pPr marL="0" indent="0">
              <a:buNone/>
            </a:pPr>
            <a:r>
              <a:rPr lang="en-US" dirty="0" smtClean="0">
                <a:solidFill>
                  <a:schemeClr val="bg1"/>
                </a:solidFill>
              </a:rPr>
              <a:t>A Creation Institution</a:t>
            </a:r>
          </a:p>
          <a:p>
            <a:pPr marL="0" indent="0">
              <a:buNone/>
            </a:pPr>
            <a:r>
              <a:rPr lang="en-US" dirty="0" smtClean="0">
                <a:solidFill>
                  <a:schemeClr val="bg1"/>
                </a:solidFill>
              </a:rPr>
              <a:t>An Everlasting Covenant</a:t>
            </a:r>
          </a:p>
          <a:p>
            <a:pPr marL="0" indent="0">
              <a:buNone/>
            </a:pPr>
            <a:r>
              <a:rPr lang="en-US" dirty="0" smtClean="0">
                <a:solidFill>
                  <a:schemeClr val="bg1"/>
                </a:solidFill>
              </a:rPr>
              <a:t>A Sign</a:t>
            </a:r>
            <a:endParaRPr lang="en-US" dirty="0">
              <a:solidFill>
                <a:schemeClr val="bg1"/>
              </a:solidFill>
            </a:endParaRPr>
          </a:p>
        </p:txBody>
      </p:sp>
    </p:spTree>
    <p:extLst>
      <p:ext uri="{BB962C8B-B14F-4D97-AF65-F5344CB8AC3E}">
        <p14:creationId xmlns:p14="http://schemas.microsoft.com/office/powerpoint/2010/main" val="3258209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41344"/>
          </a:xfrm>
        </p:spPr>
        <p:txBody>
          <a:bodyPr>
            <a:normAutofit fontScale="92500" lnSpcReduction="20000"/>
          </a:bodyPr>
          <a:lstStyle/>
          <a:p>
            <a:pPr marL="0" indent="0" algn="ctr">
              <a:buNone/>
            </a:pPr>
            <a:r>
              <a:rPr lang="en-US" sz="3600" dirty="0" smtClean="0">
                <a:solidFill>
                  <a:schemeClr val="bg1"/>
                </a:solidFill>
              </a:rPr>
              <a:t>Coming into Yahuwah’s Presence</a:t>
            </a:r>
            <a:endParaRPr lang="en-US" sz="3600" dirty="0" smtClean="0">
              <a:solidFill>
                <a:schemeClr val="bg1"/>
              </a:solidFill>
            </a:endParaRPr>
          </a:p>
          <a:p>
            <a:pPr marL="0" indent="0">
              <a:buNone/>
            </a:pPr>
            <a:r>
              <a:rPr lang="en-US" dirty="0">
                <a:solidFill>
                  <a:schemeClr val="bg1"/>
                </a:solidFill>
              </a:rPr>
              <a:t>Yahuwah, Yahuwah, the compassionate and gracious Elohim, slow to anger, abounding in love and faithfulness,</a:t>
            </a:r>
          </a:p>
          <a:p>
            <a:pPr marL="0" indent="0">
              <a:buNone/>
            </a:pPr>
            <a:r>
              <a:rPr lang="en-US" dirty="0" smtClean="0">
                <a:solidFill>
                  <a:schemeClr val="bg1"/>
                </a:solidFill>
              </a:rPr>
              <a:t>maintaining </a:t>
            </a:r>
            <a:r>
              <a:rPr lang="en-US" dirty="0">
                <a:solidFill>
                  <a:schemeClr val="bg1"/>
                </a:solidFill>
              </a:rPr>
              <a:t>love to thousands, and forgiving wickedness, rebellion and sin. Yet he does not leave the guilty unpunished; he punishes the children and their children for the sin of the fathers to the third and fourth generation</a:t>
            </a:r>
            <a:r>
              <a:rPr lang="en-US" dirty="0" smtClean="0">
                <a:solidFill>
                  <a:schemeClr val="bg1"/>
                </a:solidFill>
              </a:rPr>
              <a:t>.“ (Exodus 34:6-7)</a:t>
            </a:r>
            <a:endParaRPr lang="en-US" dirty="0"/>
          </a:p>
        </p:txBody>
      </p:sp>
    </p:spTree>
    <p:extLst>
      <p:ext uri="{BB962C8B-B14F-4D97-AF65-F5344CB8AC3E}">
        <p14:creationId xmlns:p14="http://schemas.microsoft.com/office/powerpoint/2010/main" val="5768545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Worship With Music</a:t>
            </a:r>
          </a:p>
          <a:p>
            <a:pPr marL="0" indent="0" algn="ctr">
              <a:buNone/>
            </a:pPr>
            <a:r>
              <a:rPr lang="en-US" sz="3600" dirty="0" smtClean="0">
                <a:solidFill>
                  <a:schemeClr val="bg1"/>
                </a:solidFill>
              </a:rPr>
              <a:t>Rejoicing Over All that Yahuwah has Blessed Us With</a:t>
            </a:r>
          </a:p>
          <a:p>
            <a:pPr marL="0" indent="0">
              <a:buNone/>
            </a:pPr>
            <a:endParaRPr lang="en-US" sz="4800" dirty="0">
              <a:solidFill>
                <a:schemeClr val="bg1"/>
              </a:solidFill>
            </a:endParaRPr>
          </a:p>
        </p:txBody>
      </p:sp>
    </p:spTree>
    <p:extLst>
      <p:ext uri="{BB962C8B-B14F-4D97-AF65-F5344CB8AC3E}">
        <p14:creationId xmlns:p14="http://schemas.microsoft.com/office/powerpoint/2010/main" val="12783889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20000"/>
          </a:bodyPr>
          <a:lstStyle/>
          <a:p>
            <a:pPr marL="0" indent="0" algn="ctr">
              <a:buNone/>
            </a:pPr>
            <a:r>
              <a:rPr lang="en-US" sz="3600" dirty="0" smtClean="0">
                <a:solidFill>
                  <a:schemeClr val="bg1"/>
                </a:solidFill>
              </a:rPr>
              <a:t>The Covenants of the Promise</a:t>
            </a:r>
            <a:endParaRPr lang="en-US" sz="3600" dirty="0" smtClean="0">
              <a:solidFill>
                <a:schemeClr val="bg1"/>
              </a:solidFill>
            </a:endParaRPr>
          </a:p>
          <a:p>
            <a:pPr marL="0" indent="0">
              <a:buNone/>
            </a:pPr>
            <a:r>
              <a:rPr lang="en-US" dirty="0">
                <a:solidFill>
                  <a:schemeClr val="bg1"/>
                </a:solidFill>
              </a:rPr>
              <a:t>Therefore, remember that formerly you who are Gentiles by birth and called "uncircumcised" by those who call themselves "the circumcision" (that done in the body by the hands of men)--</a:t>
            </a:r>
          </a:p>
          <a:p>
            <a:pPr marL="0" indent="0">
              <a:buNone/>
            </a:pPr>
            <a:r>
              <a:rPr lang="en-US" dirty="0" smtClean="0">
                <a:solidFill>
                  <a:schemeClr val="bg1"/>
                </a:solidFill>
              </a:rPr>
              <a:t>remember </a:t>
            </a:r>
            <a:r>
              <a:rPr lang="en-US" dirty="0">
                <a:solidFill>
                  <a:schemeClr val="bg1"/>
                </a:solidFill>
              </a:rPr>
              <a:t>that at that time you were separate from Messiah, excluded from citizenship in </a:t>
            </a:r>
            <a:r>
              <a:rPr lang="en-US" dirty="0" err="1">
                <a:solidFill>
                  <a:schemeClr val="bg1"/>
                </a:solidFill>
              </a:rPr>
              <a:t>Yisrael</a:t>
            </a:r>
            <a:r>
              <a:rPr lang="en-US" dirty="0">
                <a:solidFill>
                  <a:schemeClr val="bg1"/>
                </a:solidFill>
              </a:rPr>
              <a:t> and foreigners to </a:t>
            </a:r>
            <a:r>
              <a:rPr lang="en-US" u="sng" dirty="0">
                <a:solidFill>
                  <a:schemeClr val="bg1"/>
                </a:solidFill>
              </a:rPr>
              <a:t>the covenants of the promise</a:t>
            </a:r>
            <a:r>
              <a:rPr lang="en-US" dirty="0">
                <a:solidFill>
                  <a:schemeClr val="bg1"/>
                </a:solidFill>
              </a:rPr>
              <a:t>, without hope and without Elohim in the world</a:t>
            </a:r>
            <a:r>
              <a:rPr lang="en-US" dirty="0" smtClean="0">
                <a:solidFill>
                  <a:schemeClr val="bg1"/>
                </a:solidFill>
              </a:rPr>
              <a:t>. (Ephesians 2:11-12)</a:t>
            </a:r>
            <a:endParaRPr lang="en-US" dirty="0">
              <a:solidFill>
                <a:schemeClr val="bg1"/>
              </a:solidFill>
            </a:endParaRPr>
          </a:p>
        </p:txBody>
      </p:sp>
    </p:spTree>
    <p:extLst>
      <p:ext uri="{BB962C8B-B14F-4D97-AF65-F5344CB8AC3E}">
        <p14:creationId xmlns:p14="http://schemas.microsoft.com/office/powerpoint/2010/main" val="646667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1642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400" dirty="0" smtClean="0">
                <a:solidFill>
                  <a:schemeClr val="bg1"/>
                </a:solidFill>
                <a:latin typeface="Helvetica" pitchFamily="34" charset="0"/>
                <a:cs typeface="Helvetica" pitchFamily="34" charset="0"/>
              </a:rPr>
              <a:t>The Covenants of the Promise</a:t>
            </a:r>
            <a:endParaRPr lang="en-US" sz="3600" dirty="0" smtClean="0">
              <a:solidFill>
                <a:schemeClr val="bg1"/>
              </a:solidFill>
              <a:latin typeface="Helvetica" pitchFamily="34" charset="0"/>
              <a:cs typeface="Helvetica" pitchFamily="34" charset="0"/>
            </a:endParaRPr>
          </a:p>
          <a:p>
            <a:pPr algn="ctr">
              <a:buNone/>
            </a:pPr>
            <a:r>
              <a:rPr lang="en-US" sz="3600" dirty="0" smtClean="0">
                <a:solidFill>
                  <a:schemeClr val="bg1"/>
                </a:solidFill>
                <a:latin typeface="Helvetica" pitchFamily="34" charset="0"/>
                <a:cs typeface="Helvetica" pitchFamily="34" charset="0"/>
              </a:rPr>
              <a:t>Seeing the Progressive Revelation of Father’s Redemption Plan Through the Lens of the Covenant Promises</a:t>
            </a:r>
            <a:endParaRPr lang="en-US" sz="3600" dirty="0" smtClean="0">
              <a:solidFill>
                <a:schemeClr val="bg1"/>
              </a:solidFill>
              <a:latin typeface="Helvetica" pitchFamily="34" charset="0"/>
              <a:cs typeface="Helvetica" pitchFamily="34" charset="0"/>
            </a:endParaRPr>
          </a:p>
        </p:txBody>
      </p:sp>
    </p:spTree>
    <p:extLst>
      <p:ext uri="{BB962C8B-B14F-4D97-AF65-F5344CB8AC3E}">
        <p14:creationId xmlns:p14="http://schemas.microsoft.com/office/powerpoint/2010/main" val="33580606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Definition of “Covenant”</a:t>
            </a:r>
          </a:p>
          <a:p>
            <a:pPr marL="0" indent="0">
              <a:buNone/>
            </a:pPr>
            <a:r>
              <a:rPr lang="en-US" dirty="0" err="1" smtClean="0">
                <a:solidFill>
                  <a:schemeClr val="bg1"/>
                </a:solidFill>
                <a:latin typeface="Bwhebb" panose="00000400000000000000" pitchFamily="2" charset="0"/>
              </a:rPr>
              <a:t>tyrIB</a:t>
            </a:r>
            <a:r>
              <a:rPr lang="en-US" dirty="0" smtClean="0">
                <a:solidFill>
                  <a:schemeClr val="bg1"/>
                </a:solidFill>
                <a:latin typeface="Bwhebb" panose="00000400000000000000" pitchFamily="2" charset="0"/>
              </a:rPr>
              <a:t>. </a:t>
            </a:r>
            <a:r>
              <a:rPr lang="en-US" dirty="0" smtClean="0">
                <a:solidFill>
                  <a:schemeClr val="bg1"/>
                </a:solidFill>
              </a:rPr>
              <a:t>(</a:t>
            </a:r>
            <a:r>
              <a:rPr lang="en-US" dirty="0" err="1" smtClean="0">
                <a:solidFill>
                  <a:schemeClr val="bg1"/>
                </a:solidFill>
              </a:rPr>
              <a:t>berith</a:t>
            </a:r>
            <a:r>
              <a:rPr lang="en-US" dirty="0" smtClean="0">
                <a:solidFill>
                  <a:schemeClr val="bg1"/>
                </a:solidFill>
              </a:rPr>
              <a:t>) - </a:t>
            </a:r>
            <a:r>
              <a:rPr lang="en-US" b="1" dirty="0">
                <a:solidFill>
                  <a:schemeClr val="bg1"/>
                </a:solidFill>
              </a:rPr>
              <a:t>agreement</a:t>
            </a:r>
            <a:r>
              <a:rPr lang="en-US" dirty="0">
                <a:solidFill>
                  <a:schemeClr val="bg1"/>
                </a:solidFill>
              </a:rPr>
              <a:t>, </a:t>
            </a:r>
            <a:r>
              <a:rPr lang="en-US" b="1" dirty="0" smtClean="0">
                <a:solidFill>
                  <a:schemeClr val="bg1"/>
                </a:solidFill>
              </a:rPr>
              <a:t>covenant</a:t>
            </a:r>
            <a:r>
              <a:rPr lang="en-US" dirty="0" smtClean="0">
                <a:solidFill>
                  <a:schemeClr val="bg1"/>
                </a:solidFill>
              </a:rPr>
              <a:t>, to come to an agreement, </a:t>
            </a:r>
            <a:r>
              <a:rPr lang="en-US" dirty="0">
                <a:solidFill>
                  <a:schemeClr val="bg1"/>
                </a:solidFill>
              </a:rPr>
              <a:t>to accept someone into a formal </a:t>
            </a:r>
            <a:r>
              <a:rPr lang="en-US" dirty="0" smtClean="0">
                <a:solidFill>
                  <a:schemeClr val="bg1"/>
                </a:solidFill>
              </a:rPr>
              <a:t>arrangement, </a:t>
            </a:r>
            <a:r>
              <a:rPr lang="en-US" i="1" dirty="0">
                <a:solidFill>
                  <a:schemeClr val="bg1"/>
                </a:solidFill>
              </a:rPr>
              <a:t>pact, compact, </a:t>
            </a:r>
            <a:r>
              <a:rPr lang="en-US" i="1" dirty="0" smtClean="0">
                <a:solidFill>
                  <a:schemeClr val="bg1"/>
                </a:solidFill>
              </a:rPr>
              <a:t>alliance, treaty, contract, a formal and legally binding agreement</a:t>
            </a:r>
            <a:endParaRPr lang="en-US" dirty="0">
              <a:solidFill>
                <a:schemeClr val="bg1"/>
              </a:solidFill>
            </a:endParaRPr>
          </a:p>
        </p:txBody>
      </p:sp>
    </p:spTree>
    <p:extLst>
      <p:ext uri="{BB962C8B-B14F-4D97-AF65-F5344CB8AC3E}">
        <p14:creationId xmlns:p14="http://schemas.microsoft.com/office/powerpoint/2010/main" val="13790462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Understanding the Difference Between Covenant, Promise and Law</a:t>
            </a:r>
            <a:endParaRPr lang="en-US" sz="3600" dirty="0" smtClean="0">
              <a:solidFill>
                <a:schemeClr val="bg1"/>
              </a:solidFill>
            </a:endParaRPr>
          </a:p>
          <a:p>
            <a:pPr marL="0" indent="0">
              <a:buNone/>
            </a:pPr>
            <a:r>
              <a:rPr lang="en-US" dirty="0" smtClean="0">
                <a:solidFill>
                  <a:schemeClr val="bg1"/>
                </a:solidFill>
              </a:rPr>
              <a:t>Covenant – an agreement between 2 parties</a:t>
            </a:r>
          </a:p>
          <a:p>
            <a:pPr marL="0" indent="0">
              <a:buNone/>
            </a:pPr>
            <a:r>
              <a:rPr lang="en-US" dirty="0" smtClean="0">
                <a:solidFill>
                  <a:schemeClr val="bg1"/>
                </a:solidFill>
              </a:rPr>
              <a:t>Promise – something guaranteed either conditionally or unconditionally</a:t>
            </a:r>
          </a:p>
          <a:p>
            <a:pPr marL="0" indent="0">
              <a:buNone/>
            </a:pPr>
            <a:r>
              <a:rPr lang="en-US" dirty="0" smtClean="0">
                <a:solidFill>
                  <a:schemeClr val="bg1"/>
                </a:solidFill>
              </a:rPr>
              <a:t>Law – a standard of rule concerning behavior</a:t>
            </a:r>
            <a:endParaRPr lang="en-US" dirty="0">
              <a:solidFill>
                <a:schemeClr val="bg1"/>
              </a:solidFill>
            </a:endParaRPr>
          </a:p>
        </p:txBody>
      </p:sp>
    </p:spTree>
    <p:extLst>
      <p:ext uri="{BB962C8B-B14F-4D97-AF65-F5344CB8AC3E}">
        <p14:creationId xmlns:p14="http://schemas.microsoft.com/office/powerpoint/2010/main" val="3372030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Purposes for Covenants</a:t>
            </a:r>
            <a:endParaRPr lang="en-US" sz="3600" dirty="0" smtClean="0">
              <a:solidFill>
                <a:schemeClr val="bg1"/>
              </a:solidFill>
            </a:endParaRPr>
          </a:p>
          <a:p>
            <a:pPr marL="0" indent="0">
              <a:buNone/>
            </a:pPr>
            <a:r>
              <a:rPr lang="en-US" dirty="0" smtClean="0">
                <a:solidFill>
                  <a:schemeClr val="bg1"/>
                </a:solidFill>
              </a:rPr>
              <a:t>Establish conditions and expectations for business or personal relationship</a:t>
            </a:r>
          </a:p>
          <a:p>
            <a:pPr marL="0" indent="0">
              <a:buNone/>
            </a:pPr>
            <a:r>
              <a:rPr lang="en-US" dirty="0" smtClean="0">
                <a:solidFill>
                  <a:schemeClr val="bg1"/>
                </a:solidFill>
              </a:rPr>
              <a:t>Biblical - Reveal details on how Yah will bring about the fulfillment of his promises</a:t>
            </a:r>
            <a:endParaRPr lang="en-US" dirty="0">
              <a:solidFill>
                <a:schemeClr val="bg1"/>
              </a:solidFill>
            </a:endParaRPr>
          </a:p>
        </p:txBody>
      </p:sp>
    </p:spTree>
    <p:extLst>
      <p:ext uri="{BB962C8B-B14F-4D97-AF65-F5344CB8AC3E}">
        <p14:creationId xmlns:p14="http://schemas.microsoft.com/office/powerpoint/2010/main" val="42902969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endParaRPr lang="en-US" sz="3600" dirty="0" smtClean="0">
              <a:solidFill>
                <a:schemeClr val="bg1"/>
              </a:solidFill>
            </a:endParaRPr>
          </a:p>
          <a:p>
            <a:pPr marL="0" indent="0">
              <a:buNone/>
            </a:pPr>
            <a:r>
              <a:rPr lang="en-US" dirty="0" smtClean="0">
                <a:solidFill>
                  <a:schemeClr val="bg1"/>
                </a:solidFill>
              </a:rPr>
              <a:t>The Covenants Yahuwah makes with his people are designed to establish relationship between Him and them based upon proper respect for who He is.</a:t>
            </a:r>
          </a:p>
          <a:p>
            <a:pPr marL="0" indent="0">
              <a:buNone/>
            </a:pPr>
            <a:r>
              <a:rPr lang="en-US" dirty="0" smtClean="0">
                <a:solidFill>
                  <a:schemeClr val="bg1"/>
                </a:solidFill>
              </a:rPr>
              <a:t>These agreements are the legal basis for determining the rights of each party.</a:t>
            </a:r>
            <a:endParaRPr lang="en-US" dirty="0">
              <a:solidFill>
                <a:schemeClr val="bg1"/>
              </a:solidFill>
            </a:endParaRPr>
          </a:p>
        </p:txBody>
      </p:sp>
    </p:spTree>
    <p:extLst>
      <p:ext uri="{BB962C8B-B14F-4D97-AF65-F5344CB8AC3E}">
        <p14:creationId xmlns:p14="http://schemas.microsoft.com/office/powerpoint/2010/main" val="2339407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The Biblical Covenants have Signs</a:t>
            </a:r>
            <a:endParaRPr lang="en-US" sz="3600" dirty="0" smtClean="0">
              <a:solidFill>
                <a:schemeClr val="bg1"/>
              </a:solidFill>
            </a:endParaRPr>
          </a:p>
          <a:p>
            <a:pPr marL="0" indent="0">
              <a:buNone/>
            </a:pPr>
            <a:r>
              <a:rPr lang="en-US" dirty="0" smtClean="0">
                <a:solidFill>
                  <a:schemeClr val="bg1"/>
                </a:solidFill>
              </a:rPr>
              <a:t>The rainbow – Gen 9:13</a:t>
            </a:r>
          </a:p>
          <a:p>
            <a:pPr marL="0" indent="0">
              <a:buNone/>
            </a:pPr>
            <a:r>
              <a:rPr lang="en-US" dirty="0" smtClean="0">
                <a:solidFill>
                  <a:schemeClr val="bg1"/>
                </a:solidFill>
              </a:rPr>
              <a:t>The circumcision Gen 17:11</a:t>
            </a:r>
          </a:p>
          <a:p>
            <a:pPr marL="0" indent="0">
              <a:buNone/>
            </a:pPr>
            <a:r>
              <a:rPr lang="en-US" dirty="0" smtClean="0">
                <a:solidFill>
                  <a:schemeClr val="bg1"/>
                </a:solidFill>
              </a:rPr>
              <a:t>The Sabbath – Ex 31:16-17</a:t>
            </a:r>
          </a:p>
          <a:p>
            <a:pPr marL="0" indent="0">
              <a:buNone/>
            </a:pPr>
            <a:r>
              <a:rPr lang="en-US" dirty="0" smtClean="0">
                <a:solidFill>
                  <a:schemeClr val="bg1"/>
                </a:solidFill>
              </a:rPr>
              <a:t>Spiritual gifts – Acts 2</a:t>
            </a:r>
            <a:endParaRPr lang="en-US" dirty="0">
              <a:solidFill>
                <a:schemeClr val="bg1"/>
              </a:solidFill>
            </a:endParaRPr>
          </a:p>
        </p:txBody>
      </p:sp>
    </p:spTree>
    <p:extLst>
      <p:ext uri="{BB962C8B-B14F-4D97-AF65-F5344CB8AC3E}">
        <p14:creationId xmlns:p14="http://schemas.microsoft.com/office/powerpoint/2010/main" val="15664142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10000"/>
          </a:bodyPr>
          <a:lstStyle/>
          <a:p>
            <a:pPr marL="0" indent="0" algn="ctr">
              <a:buNone/>
            </a:pPr>
            <a:r>
              <a:rPr lang="en-US" sz="3600" dirty="0" smtClean="0">
                <a:solidFill>
                  <a:schemeClr val="bg1"/>
                </a:solidFill>
              </a:rPr>
              <a:t>Covenant with Abraham</a:t>
            </a:r>
            <a:endParaRPr lang="en-US" sz="3600" dirty="0" smtClean="0">
              <a:solidFill>
                <a:schemeClr val="bg1"/>
              </a:solidFill>
            </a:endParaRPr>
          </a:p>
          <a:p>
            <a:pPr marL="0" indent="0">
              <a:buNone/>
            </a:pPr>
            <a:r>
              <a:rPr lang="en-US" dirty="0" smtClean="0">
                <a:solidFill>
                  <a:schemeClr val="bg1"/>
                </a:solidFill>
              </a:rPr>
              <a:t>“Leave </a:t>
            </a:r>
            <a:r>
              <a:rPr lang="en-US" dirty="0">
                <a:solidFill>
                  <a:schemeClr val="bg1"/>
                </a:solidFill>
              </a:rPr>
              <a:t>your country, your people and your father's household and go to the land I will show you.</a:t>
            </a:r>
          </a:p>
          <a:p>
            <a:pPr marL="0" indent="0">
              <a:buNone/>
            </a:pPr>
            <a:r>
              <a:rPr lang="en-US" dirty="0" smtClean="0">
                <a:solidFill>
                  <a:schemeClr val="bg1"/>
                </a:solidFill>
              </a:rPr>
              <a:t>I </a:t>
            </a:r>
            <a:r>
              <a:rPr lang="en-US" dirty="0">
                <a:solidFill>
                  <a:schemeClr val="bg1"/>
                </a:solidFill>
              </a:rPr>
              <a:t>will make you into a great nation and I will bless you; I will make your name great, and you will be a blessing.</a:t>
            </a:r>
          </a:p>
          <a:p>
            <a:pPr marL="0" indent="0">
              <a:buNone/>
            </a:pPr>
            <a:r>
              <a:rPr lang="en-US" dirty="0" smtClean="0">
                <a:solidFill>
                  <a:schemeClr val="bg1"/>
                </a:solidFill>
              </a:rPr>
              <a:t>I </a:t>
            </a:r>
            <a:r>
              <a:rPr lang="en-US" dirty="0">
                <a:solidFill>
                  <a:schemeClr val="bg1"/>
                </a:solidFill>
              </a:rPr>
              <a:t>will bless those who bless you, and whoever curses you I will curse; and all peoples on earth will be blessed through you</a:t>
            </a:r>
            <a:r>
              <a:rPr lang="en-US" dirty="0" smtClean="0">
                <a:solidFill>
                  <a:schemeClr val="bg1"/>
                </a:solidFill>
              </a:rPr>
              <a:t>.” (Genesis 12:1-3)</a:t>
            </a:r>
            <a:endParaRPr lang="en-US" dirty="0">
              <a:solidFill>
                <a:schemeClr val="bg1"/>
              </a:solidFill>
            </a:endParaRPr>
          </a:p>
        </p:txBody>
      </p:sp>
    </p:spTree>
    <p:extLst>
      <p:ext uri="{BB962C8B-B14F-4D97-AF65-F5344CB8AC3E}">
        <p14:creationId xmlns:p14="http://schemas.microsoft.com/office/powerpoint/2010/main" val="27207631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92500" lnSpcReduction="10000"/>
          </a:bodyPr>
          <a:lstStyle/>
          <a:p>
            <a:pPr marL="0" indent="0" algn="ctr">
              <a:buNone/>
            </a:pPr>
            <a:r>
              <a:rPr lang="en-US" sz="3600" dirty="0" smtClean="0">
                <a:solidFill>
                  <a:schemeClr val="bg1"/>
                </a:solidFill>
              </a:rPr>
              <a:t>A Promise to Abraham</a:t>
            </a:r>
            <a:endParaRPr lang="en-US" sz="3600" dirty="0" smtClean="0">
              <a:solidFill>
                <a:schemeClr val="bg1"/>
              </a:solidFill>
            </a:endParaRPr>
          </a:p>
          <a:p>
            <a:pPr marL="0" indent="0">
              <a:buNone/>
            </a:pPr>
            <a:r>
              <a:rPr lang="en-US" dirty="0" err="1" smtClean="0">
                <a:solidFill>
                  <a:schemeClr val="bg1"/>
                </a:solidFill>
              </a:rPr>
              <a:t>Avram</a:t>
            </a:r>
            <a:r>
              <a:rPr lang="en-US" dirty="0" smtClean="0">
                <a:solidFill>
                  <a:schemeClr val="bg1"/>
                </a:solidFill>
              </a:rPr>
              <a:t> </a:t>
            </a:r>
            <a:r>
              <a:rPr lang="en-US" dirty="0">
                <a:solidFill>
                  <a:schemeClr val="bg1"/>
                </a:solidFill>
              </a:rPr>
              <a:t>traveled through the land as far as the site of the great tree of </a:t>
            </a:r>
            <a:r>
              <a:rPr lang="en-US" dirty="0" err="1">
                <a:solidFill>
                  <a:schemeClr val="bg1"/>
                </a:solidFill>
              </a:rPr>
              <a:t>Moreh</a:t>
            </a:r>
            <a:r>
              <a:rPr lang="en-US" dirty="0">
                <a:solidFill>
                  <a:schemeClr val="bg1"/>
                </a:solidFill>
              </a:rPr>
              <a:t> at </a:t>
            </a:r>
            <a:r>
              <a:rPr lang="en-US" dirty="0" err="1">
                <a:solidFill>
                  <a:schemeClr val="bg1"/>
                </a:solidFill>
              </a:rPr>
              <a:t>Shechem</a:t>
            </a:r>
            <a:r>
              <a:rPr lang="en-US" dirty="0">
                <a:solidFill>
                  <a:schemeClr val="bg1"/>
                </a:solidFill>
              </a:rPr>
              <a:t>. At that time the Canaanites were in the land.</a:t>
            </a:r>
          </a:p>
          <a:p>
            <a:pPr marL="0" indent="0">
              <a:buNone/>
            </a:pPr>
            <a:r>
              <a:rPr lang="en-US" dirty="0" smtClean="0">
                <a:solidFill>
                  <a:schemeClr val="bg1"/>
                </a:solidFill>
              </a:rPr>
              <a:t>Yahuwah </a:t>
            </a:r>
            <a:r>
              <a:rPr lang="en-US" dirty="0">
                <a:solidFill>
                  <a:schemeClr val="bg1"/>
                </a:solidFill>
              </a:rPr>
              <a:t>appeared to </a:t>
            </a:r>
            <a:r>
              <a:rPr lang="en-US" dirty="0" err="1">
                <a:solidFill>
                  <a:schemeClr val="bg1"/>
                </a:solidFill>
              </a:rPr>
              <a:t>Avram</a:t>
            </a:r>
            <a:r>
              <a:rPr lang="en-US" dirty="0">
                <a:solidFill>
                  <a:schemeClr val="bg1"/>
                </a:solidFill>
              </a:rPr>
              <a:t> and said, "To your offspring I will give this land." So he built an altar there to Yahuwah, who had appeared to him</a:t>
            </a:r>
            <a:r>
              <a:rPr lang="en-US" dirty="0" smtClean="0">
                <a:solidFill>
                  <a:schemeClr val="bg1"/>
                </a:solidFill>
              </a:rPr>
              <a:t>.</a:t>
            </a:r>
            <a:r>
              <a:rPr lang="en-US" dirty="0">
                <a:solidFill>
                  <a:schemeClr val="bg1"/>
                </a:solidFill>
              </a:rPr>
              <a:t> </a:t>
            </a:r>
            <a:r>
              <a:rPr lang="en-US" dirty="0" smtClean="0">
                <a:solidFill>
                  <a:schemeClr val="bg1"/>
                </a:solidFill>
              </a:rPr>
              <a:t>(Genesis 12:6-7)</a:t>
            </a:r>
            <a:endParaRPr lang="en-US" dirty="0"/>
          </a:p>
        </p:txBody>
      </p:sp>
    </p:spTree>
    <p:extLst>
      <p:ext uri="{BB962C8B-B14F-4D97-AF65-F5344CB8AC3E}">
        <p14:creationId xmlns:p14="http://schemas.microsoft.com/office/powerpoint/2010/main" val="38998742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77500" lnSpcReduction="20000"/>
          </a:bodyPr>
          <a:lstStyle/>
          <a:p>
            <a:pPr marL="0" indent="0" algn="ctr">
              <a:buNone/>
            </a:pPr>
            <a:r>
              <a:rPr lang="en-US" sz="3600" dirty="0" smtClean="0">
                <a:solidFill>
                  <a:schemeClr val="bg1"/>
                </a:solidFill>
              </a:rPr>
              <a:t>Promise of a Seed (singular or plural?) and a Land</a:t>
            </a:r>
            <a:endParaRPr lang="en-US" sz="3600" dirty="0" smtClean="0">
              <a:solidFill>
                <a:schemeClr val="bg1"/>
              </a:solidFill>
            </a:endParaRPr>
          </a:p>
          <a:p>
            <a:pPr marL="0" indent="0">
              <a:buNone/>
            </a:pPr>
            <a:r>
              <a:rPr lang="en-US" dirty="0">
                <a:solidFill>
                  <a:schemeClr val="bg1"/>
                </a:solidFill>
              </a:rPr>
              <a:t>Yahuwah said to </a:t>
            </a:r>
            <a:r>
              <a:rPr lang="en-US" dirty="0" err="1">
                <a:solidFill>
                  <a:schemeClr val="bg1"/>
                </a:solidFill>
              </a:rPr>
              <a:t>Avram</a:t>
            </a:r>
            <a:r>
              <a:rPr lang="en-US" dirty="0">
                <a:solidFill>
                  <a:schemeClr val="bg1"/>
                </a:solidFill>
              </a:rPr>
              <a:t> after Lot had parted from him, "Lift up your eyes from where you are and look north and south, east and west.</a:t>
            </a:r>
          </a:p>
          <a:p>
            <a:pPr marL="0" indent="0">
              <a:buNone/>
            </a:pPr>
            <a:r>
              <a:rPr lang="en-US" dirty="0" smtClean="0">
                <a:solidFill>
                  <a:schemeClr val="bg1"/>
                </a:solidFill>
              </a:rPr>
              <a:t>All </a:t>
            </a:r>
            <a:r>
              <a:rPr lang="en-US" dirty="0">
                <a:solidFill>
                  <a:schemeClr val="bg1"/>
                </a:solidFill>
              </a:rPr>
              <a:t>the land that you see I will give to you and your </a:t>
            </a:r>
            <a:r>
              <a:rPr lang="en-US" dirty="0" smtClean="0">
                <a:solidFill>
                  <a:schemeClr val="bg1"/>
                </a:solidFill>
              </a:rPr>
              <a:t>offspring (singular) </a:t>
            </a:r>
            <a:r>
              <a:rPr lang="en-US" dirty="0">
                <a:solidFill>
                  <a:schemeClr val="bg1"/>
                </a:solidFill>
              </a:rPr>
              <a:t>forever.</a:t>
            </a:r>
          </a:p>
          <a:p>
            <a:pPr marL="0" indent="0">
              <a:buNone/>
            </a:pPr>
            <a:r>
              <a:rPr lang="en-US" dirty="0" smtClean="0">
                <a:solidFill>
                  <a:schemeClr val="bg1"/>
                </a:solidFill>
              </a:rPr>
              <a:t>I </a:t>
            </a:r>
            <a:r>
              <a:rPr lang="en-US" dirty="0">
                <a:solidFill>
                  <a:schemeClr val="bg1"/>
                </a:solidFill>
              </a:rPr>
              <a:t>will make your offspring </a:t>
            </a:r>
            <a:r>
              <a:rPr lang="en-US" dirty="0" smtClean="0">
                <a:solidFill>
                  <a:schemeClr val="bg1"/>
                </a:solidFill>
              </a:rPr>
              <a:t>(singular) like </a:t>
            </a:r>
            <a:r>
              <a:rPr lang="en-US" dirty="0">
                <a:solidFill>
                  <a:schemeClr val="bg1"/>
                </a:solidFill>
              </a:rPr>
              <a:t>the dust of the earth, so that if anyone could count the dust, then your offspring could be counted.</a:t>
            </a:r>
          </a:p>
          <a:p>
            <a:pPr marL="0" indent="0">
              <a:buNone/>
            </a:pPr>
            <a:r>
              <a:rPr lang="en-US" dirty="0" smtClean="0">
                <a:solidFill>
                  <a:schemeClr val="bg1"/>
                </a:solidFill>
              </a:rPr>
              <a:t>Go</a:t>
            </a:r>
            <a:r>
              <a:rPr lang="en-US" dirty="0">
                <a:solidFill>
                  <a:schemeClr val="bg1"/>
                </a:solidFill>
              </a:rPr>
              <a:t>, walk through the length and breadth of the land, for I am giving it to you</a:t>
            </a:r>
            <a:r>
              <a:rPr lang="en-US" dirty="0" smtClean="0">
                <a:solidFill>
                  <a:schemeClr val="bg1"/>
                </a:solidFill>
              </a:rPr>
              <a:t>.“ – (Genesis 13:14-17)</a:t>
            </a:r>
            <a:endParaRPr lang="en-US" dirty="0"/>
          </a:p>
        </p:txBody>
      </p:sp>
    </p:spTree>
    <p:extLst>
      <p:ext uri="{BB962C8B-B14F-4D97-AF65-F5344CB8AC3E}">
        <p14:creationId xmlns:p14="http://schemas.microsoft.com/office/powerpoint/2010/main" val="32225812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92500" lnSpcReduction="10000"/>
          </a:bodyPr>
          <a:lstStyle/>
          <a:p>
            <a:pPr marL="0" indent="0" algn="ctr">
              <a:buNone/>
            </a:pPr>
            <a:r>
              <a:rPr lang="en-US" sz="3600" dirty="0" smtClean="0">
                <a:solidFill>
                  <a:schemeClr val="bg1"/>
                </a:solidFill>
              </a:rPr>
              <a:t>Dual Fulfillment of Prophecy (plural)</a:t>
            </a:r>
            <a:endParaRPr lang="en-US" sz="3600" dirty="0" smtClean="0">
              <a:solidFill>
                <a:schemeClr val="bg1"/>
              </a:solidFill>
            </a:endParaRPr>
          </a:p>
          <a:p>
            <a:pPr marL="0" indent="0">
              <a:buNone/>
            </a:pPr>
            <a:r>
              <a:rPr lang="en-US" dirty="0">
                <a:solidFill>
                  <a:schemeClr val="bg1"/>
                </a:solidFill>
              </a:rPr>
              <a:t>Yahuwah your Elohim has increased your numbers so that today you are as many as the stars in the </a:t>
            </a:r>
            <a:r>
              <a:rPr lang="en-US" dirty="0" smtClean="0">
                <a:solidFill>
                  <a:schemeClr val="bg1"/>
                </a:solidFill>
              </a:rPr>
              <a:t>sky (Deuteronomy 1:10)</a:t>
            </a:r>
          </a:p>
          <a:p>
            <a:pPr marL="0" indent="0">
              <a:buNone/>
            </a:pPr>
            <a:r>
              <a:rPr lang="en-US" dirty="0">
                <a:solidFill>
                  <a:schemeClr val="bg1"/>
                </a:solidFill>
              </a:rPr>
              <a:t>Your forefathers who went down into </a:t>
            </a:r>
            <a:r>
              <a:rPr lang="en-US" dirty="0" err="1">
                <a:solidFill>
                  <a:schemeClr val="bg1"/>
                </a:solidFill>
              </a:rPr>
              <a:t>Mitzrayim</a:t>
            </a:r>
            <a:r>
              <a:rPr lang="en-US" dirty="0">
                <a:solidFill>
                  <a:schemeClr val="bg1"/>
                </a:solidFill>
              </a:rPr>
              <a:t> were seventy in all, and now Yahuwah your Elohim has made you as numerous as the stars in the sky</a:t>
            </a:r>
            <a:r>
              <a:rPr lang="en-US" dirty="0" smtClean="0">
                <a:solidFill>
                  <a:schemeClr val="bg1"/>
                </a:solidFill>
              </a:rPr>
              <a:t>.</a:t>
            </a:r>
            <a:r>
              <a:rPr lang="en-US" dirty="0">
                <a:solidFill>
                  <a:schemeClr val="bg1"/>
                </a:solidFill>
              </a:rPr>
              <a:t> </a:t>
            </a:r>
            <a:r>
              <a:rPr lang="en-US" dirty="0" smtClean="0">
                <a:solidFill>
                  <a:schemeClr val="bg1"/>
                </a:solidFill>
              </a:rPr>
              <a:t>(Deuteronomy 10:22)</a:t>
            </a:r>
            <a:endParaRPr lang="en-US" dirty="0">
              <a:solidFill>
                <a:schemeClr val="bg1"/>
              </a:solidFill>
            </a:endParaRPr>
          </a:p>
        </p:txBody>
      </p:sp>
    </p:spTree>
    <p:extLst>
      <p:ext uri="{BB962C8B-B14F-4D97-AF65-F5344CB8AC3E}">
        <p14:creationId xmlns:p14="http://schemas.microsoft.com/office/powerpoint/2010/main" val="4056679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20000"/>
          </a:bodyPr>
          <a:lstStyle/>
          <a:p>
            <a:pPr marL="0" indent="0" algn="ctr">
              <a:buNone/>
            </a:pPr>
            <a:r>
              <a:rPr lang="en-US" sz="3600" dirty="0" smtClean="0">
                <a:solidFill>
                  <a:schemeClr val="bg1"/>
                </a:solidFill>
              </a:rPr>
              <a:t>The Singular is Significant</a:t>
            </a:r>
            <a:endParaRPr lang="en-US" sz="3600" dirty="0" smtClean="0">
              <a:solidFill>
                <a:schemeClr val="bg1"/>
              </a:solidFill>
            </a:endParaRPr>
          </a:p>
          <a:p>
            <a:pPr marL="0" indent="0">
              <a:buNone/>
            </a:pPr>
            <a:r>
              <a:rPr lang="en-US" dirty="0" smtClean="0">
                <a:solidFill>
                  <a:schemeClr val="bg1"/>
                </a:solidFill>
              </a:rPr>
              <a:t>Brothers</a:t>
            </a:r>
            <a:r>
              <a:rPr lang="en-US" dirty="0">
                <a:solidFill>
                  <a:schemeClr val="bg1"/>
                </a:solidFill>
              </a:rPr>
              <a:t>, let me take an example from everyday life. Just as no one can set aside or add to a human covenant that has been duly established, so it is in this case.</a:t>
            </a:r>
          </a:p>
          <a:p>
            <a:pPr marL="0" indent="0">
              <a:buNone/>
            </a:pPr>
            <a:r>
              <a:rPr lang="en-US" dirty="0" smtClean="0">
                <a:solidFill>
                  <a:schemeClr val="bg1"/>
                </a:solidFill>
              </a:rPr>
              <a:t>The </a:t>
            </a:r>
            <a:r>
              <a:rPr lang="en-US" dirty="0">
                <a:solidFill>
                  <a:schemeClr val="bg1"/>
                </a:solidFill>
              </a:rPr>
              <a:t>promises were spoken to Avraham and to his seed. The Scripture does not say "and to seeds," meaning many people, but "and to your seed," meaning one person, who is Messiah</a:t>
            </a:r>
            <a:r>
              <a:rPr lang="en-US" dirty="0" smtClean="0">
                <a:solidFill>
                  <a:schemeClr val="bg1"/>
                </a:solidFill>
              </a:rPr>
              <a:t>. (Galatians 3:15-16)</a:t>
            </a:r>
            <a:endParaRPr lang="en-US" dirty="0">
              <a:solidFill>
                <a:schemeClr val="bg1"/>
              </a:solidFill>
            </a:endParaRPr>
          </a:p>
        </p:txBody>
      </p:sp>
    </p:spTree>
    <p:extLst>
      <p:ext uri="{BB962C8B-B14F-4D97-AF65-F5344CB8AC3E}">
        <p14:creationId xmlns:p14="http://schemas.microsoft.com/office/powerpoint/2010/main" val="15128773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08687"/>
          </a:xfrm>
        </p:spPr>
        <p:txBody>
          <a:bodyPr>
            <a:normAutofit fontScale="92500" lnSpcReduction="20000"/>
          </a:bodyPr>
          <a:lstStyle/>
          <a:p>
            <a:pPr marL="0" indent="0" algn="ctr">
              <a:buNone/>
            </a:pPr>
            <a:r>
              <a:rPr lang="en-US" sz="3600" dirty="0" smtClean="0">
                <a:solidFill>
                  <a:schemeClr val="bg1"/>
                </a:solidFill>
              </a:rPr>
              <a:t>The Seed Promise is Also a Plural Seed</a:t>
            </a:r>
            <a:endParaRPr lang="en-US" sz="3600" dirty="0" smtClean="0">
              <a:solidFill>
                <a:schemeClr val="bg1"/>
              </a:solidFill>
            </a:endParaRPr>
          </a:p>
          <a:p>
            <a:pPr marL="0" indent="0">
              <a:buNone/>
            </a:pPr>
            <a:r>
              <a:rPr lang="en-US" dirty="0" smtClean="0">
                <a:solidFill>
                  <a:schemeClr val="bg1"/>
                </a:solidFill>
              </a:rPr>
              <a:t>Understand</a:t>
            </a:r>
            <a:r>
              <a:rPr lang="en-US" dirty="0">
                <a:solidFill>
                  <a:schemeClr val="bg1"/>
                </a:solidFill>
              </a:rPr>
              <a:t>, then, that those who believe are </a:t>
            </a:r>
            <a:r>
              <a:rPr lang="en-US" dirty="0" smtClean="0">
                <a:solidFill>
                  <a:schemeClr val="bg1"/>
                </a:solidFill>
              </a:rPr>
              <a:t>children (seed) </a:t>
            </a:r>
            <a:r>
              <a:rPr lang="en-US" dirty="0">
                <a:solidFill>
                  <a:schemeClr val="bg1"/>
                </a:solidFill>
              </a:rPr>
              <a:t>of </a:t>
            </a:r>
            <a:r>
              <a:rPr lang="en-US" dirty="0" smtClean="0">
                <a:solidFill>
                  <a:schemeClr val="bg1"/>
                </a:solidFill>
              </a:rPr>
              <a:t>Avraham. </a:t>
            </a:r>
            <a:r>
              <a:rPr lang="en-US" dirty="0">
                <a:solidFill>
                  <a:schemeClr val="bg1"/>
                </a:solidFill>
              </a:rPr>
              <a:t>The Scripture foresaw that Elohim would justify the Gentiles by faith, and announced the gospel in advance to Avraham: "All nations will be blessed through you</a:t>
            </a:r>
            <a:r>
              <a:rPr lang="en-US" dirty="0" smtClean="0">
                <a:solidFill>
                  <a:schemeClr val="bg1"/>
                </a:solidFill>
              </a:rPr>
              <a:t>.“ (Galatians 3:7-8)</a:t>
            </a:r>
          </a:p>
          <a:p>
            <a:pPr marL="0" indent="0">
              <a:buNone/>
            </a:pPr>
            <a:r>
              <a:rPr lang="en-US" dirty="0" smtClean="0">
                <a:solidFill>
                  <a:schemeClr val="bg1"/>
                </a:solidFill>
              </a:rPr>
              <a:t>If </a:t>
            </a:r>
            <a:r>
              <a:rPr lang="en-US" dirty="0">
                <a:solidFill>
                  <a:schemeClr val="bg1"/>
                </a:solidFill>
              </a:rPr>
              <a:t>you belong to Messiah, then you are Avraham's seed, and heirs according to the </a:t>
            </a:r>
            <a:r>
              <a:rPr lang="en-US" dirty="0" smtClean="0">
                <a:solidFill>
                  <a:schemeClr val="bg1"/>
                </a:solidFill>
              </a:rPr>
              <a:t>promise. (Galatians 3:29)</a:t>
            </a:r>
            <a:endParaRPr lang="en-US" dirty="0"/>
          </a:p>
        </p:txBody>
      </p:sp>
    </p:spTree>
    <p:extLst>
      <p:ext uri="{BB962C8B-B14F-4D97-AF65-F5344CB8AC3E}">
        <p14:creationId xmlns:p14="http://schemas.microsoft.com/office/powerpoint/2010/main" val="20605504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Covenant with Abraham</a:t>
            </a:r>
            <a:endParaRPr lang="en-US" sz="3600" dirty="0" smtClean="0">
              <a:solidFill>
                <a:schemeClr val="bg1"/>
              </a:solidFill>
            </a:endParaRPr>
          </a:p>
          <a:p>
            <a:pPr marL="0" indent="0">
              <a:buNone/>
            </a:pPr>
            <a:r>
              <a:rPr lang="en-US" dirty="0" smtClean="0">
                <a:solidFill>
                  <a:schemeClr val="bg1"/>
                </a:solidFill>
              </a:rPr>
              <a:t>Who is to be Avraham’s heir?</a:t>
            </a:r>
          </a:p>
          <a:p>
            <a:pPr marL="0" indent="0">
              <a:buNone/>
            </a:pPr>
            <a:r>
              <a:rPr lang="en-US" dirty="0" smtClean="0">
                <a:solidFill>
                  <a:schemeClr val="bg1"/>
                </a:solidFill>
              </a:rPr>
              <a:t>On </a:t>
            </a:r>
            <a:r>
              <a:rPr lang="en-US" dirty="0">
                <a:solidFill>
                  <a:schemeClr val="bg1"/>
                </a:solidFill>
              </a:rPr>
              <a:t>that day Yahuwah made a </a:t>
            </a:r>
            <a:r>
              <a:rPr lang="en-US" u="sng" dirty="0">
                <a:solidFill>
                  <a:schemeClr val="bg1"/>
                </a:solidFill>
              </a:rPr>
              <a:t>covenant</a:t>
            </a:r>
            <a:r>
              <a:rPr lang="en-US" dirty="0">
                <a:solidFill>
                  <a:schemeClr val="bg1"/>
                </a:solidFill>
              </a:rPr>
              <a:t> with </a:t>
            </a:r>
            <a:r>
              <a:rPr lang="en-US" dirty="0" err="1">
                <a:solidFill>
                  <a:schemeClr val="bg1"/>
                </a:solidFill>
              </a:rPr>
              <a:t>Avram</a:t>
            </a:r>
            <a:r>
              <a:rPr lang="en-US" dirty="0">
                <a:solidFill>
                  <a:schemeClr val="bg1"/>
                </a:solidFill>
              </a:rPr>
              <a:t> and said, "To your </a:t>
            </a:r>
            <a:r>
              <a:rPr lang="en-US" dirty="0" smtClean="0">
                <a:solidFill>
                  <a:schemeClr val="bg1"/>
                </a:solidFill>
              </a:rPr>
              <a:t>seed </a:t>
            </a:r>
            <a:r>
              <a:rPr lang="en-US" dirty="0">
                <a:solidFill>
                  <a:schemeClr val="bg1"/>
                </a:solidFill>
              </a:rPr>
              <a:t>I give this land, from the river of </a:t>
            </a:r>
            <a:r>
              <a:rPr lang="en-US" dirty="0" err="1">
                <a:solidFill>
                  <a:schemeClr val="bg1"/>
                </a:solidFill>
              </a:rPr>
              <a:t>Mitzrayim</a:t>
            </a:r>
            <a:r>
              <a:rPr lang="en-US" dirty="0">
                <a:solidFill>
                  <a:schemeClr val="bg1"/>
                </a:solidFill>
              </a:rPr>
              <a:t> to the great river, the </a:t>
            </a:r>
            <a:r>
              <a:rPr lang="en-US" dirty="0" smtClean="0">
                <a:solidFill>
                  <a:schemeClr val="bg1"/>
                </a:solidFill>
              </a:rPr>
              <a:t>Euphrates” – (Genesis 15:18)</a:t>
            </a:r>
            <a:endParaRPr lang="en-US" dirty="0"/>
          </a:p>
        </p:txBody>
      </p:sp>
    </p:spTree>
    <p:extLst>
      <p:ext uri="{BB962C8B-B14F-4D97-AF65-F5344CB8AC3E}">
        <p14:creationId xmlns:p14="http://schemas.microsoft.com/office/powerpoint/2010/main" val="24516671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10000"/>
          </a:bodyPr>
          <a:lstStyle/>
          <a:p>
            <a:pPr marL="0" indent="0" algn="ctr">
              <a:buNone/>
            </a:pPr>
            <a:r>
              <a:rPr lang="en-US" sz="3600" dirty="0" smtClean="0">
                <a:solidFill>
                  <a:schemeClr val="bg1"/>
                </a:solidFill>
              </a:rPr>
              <a:t>Covenant of Circumcision</a:t>
            </a:r>
            <a:endParaRPr lang="en-US" sz="3600" dirty="0" smtClean="0">
              <a:solidFill>
                <a:schemeClr val="bg1"/>
              </a:solidFill>
            </a:endParaRPr>
          </a:p>
          <a:p>
            <a:pPr marL="0" indent="0">
              <a:buNone/>
            </a:pPr>
            <a:r>
              <a:rPr lang="en-US" dirty="0">
                <a:solidFill>
                  <a:schemeClr val="bg1"/>
                </a:solidFill>
              </a:rPr>
              <a:t>When </a:t>
            </a:r>
            <a:r>
              <a:rPr lang="en-US" dirty="0" err="1">
                <a:solidFill>
                  <a:schemeClr val="bg1"/>
                </a:solidFill>
              </a:rPr>
              <a:t>Avram</a:t>
            </a:r>
            <a:r>
              <a:rPr lang="en-US" dirty="0">
                <a:solidFill>
                  <a:schemeClr val="bg1"/>
                </a:solidFill>
              </a:rPr>
              <a:t> was ninety-nine years old, Yahuwah appeared to him and said, "I am Elohim Almighty; walk before me and be blameless.</a:t>
            </a:r>
          </a:p>
          <a:p>
            <a:pPr marL="0" indent="0">
              <a:buNone/>
            </a:pPr>
            <a:r>
              <a:rPr lang="en-US" u="sng" dirty="0" smtClean="0">
                <a:solidFill>
                  <a:schemeClr val="bg1"/>
                </a:solidFill>
              </a:rPr>
              <a:t>I </a:t>
            </a:r>
            <a:r>
              <a:rPr lang="en-US" u="sng" dirty="0">
                <a:solidFill>
                  <a:schemeClr val="bg1"/>
                </a:solidFill>
              </a:rPr>
              <a:t>will confirm my covenant between me and you</a:t>
            </a:r>
            <a:r>
              <a:rPr lang="en-US" dirty="0">
                <a:solidFill>
                  <a:schemeClr val="bg1"/>
                </a:solidFill>
              </a:rPr>
              <a:t> and will greatly increase your numbers."</a:t>
            </a:r>
          </a:p>
          <a:p>
            <a:pPr marL="0" indent="0">
              <a:buNone/>
            </a:pPr>
            <a:r>
              <a:rPr lang="en-US" dirty="0" err="1" smtClean="0">
                <a:solidFill>
                  <a:schemeClr val="bg1"/>
                </a:solidFill>
              </a:rPr>
              <a:t>Avram</a:t>
            </a:r>
            <a:r>
              <a:rPr lang="en-US" dirty="0" smtClean="0">
                <a:solidFill>
                  <a:schemeClr val="bg1"/>
                </a:solidFill>
              </a:rPr>
              <a:t> </a:t>
            </a:r>
            <a:r>
              <a:rPr lang="en-US" dirty="0">
                <a:solidFill>
                  <a:schemeClr val="bg1"/>
                </a:solidFill>
              </a:rPr>
              <a:t>fell facedown, and Elohim said to him,</a:t>
            </a:r>
          </a:p>
          <a:p>
            <a:pPr marL="0" indent="0">
              <a:buNone/>
            </a:pPr>
            <a:r>
              <a:rPr lang="en-US" dirty="0" smtClean="0">
                <a:solidFill>
                  <a:schemeClr val="bg1"/>
                </a:solidFill>
              </a:rPr>
              <a:t>"</a:t>
            </a:r>
            <a:r>
              <a:rPr lang="en-US" dirty="0">
                <a:solidFill>
                  <a:schemeClr val="bg1"/>
                </a:solidFill>
              </a:rPr>
              <a:t>As for me, this is my covenant with you: You will be the father of many nations</a:t>
            </a:r>
            <a:r>
              <a:rPr lang="en-US" dirty="0" smtClean="0">
                <a:solidFill>
                  <a:schemeClr val="bg1"/>
                </a:solidFill>
              </a:rPr>
              <a:t>.” (Genesis 17:1-4)</a:t>
            </a:r>
            <a:endParaRPr lang="en-US" dirty="0"/>
          </a:p>
        </p:txBody>
      </p:sp>
    </p:spTree>
    <p:extLst>
      <p:ext uri="{BB962C8B-B14F-4D97-AF65-F5344CB8AC3E}">
        <p14:creationId xmlns:p14="http://schemas.microsoft.com/office/powerpoint/2010/main" val="3372030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92500" lnSpcReduction="20000"/>
          </a:bodyPr>
          <a:lstStyle/>
          <a:p>
            <a:pPr marL="0" indent="0" algn="ctr">
              <a:buNone/>
            </a:pPr>
            <a:r>
              <a:rPr lang="en-US" sz="3600" dirty="0" smtClean="0">
                <a:solidFill>
                  <a:schemeClr val="bg1"/>
                </a:solidFill>
              </a:rPr>
              <a:t>Has the Covenant of Circumcision Ended?</a:t>
            </a:r>
            <a:endParaRPr lang="en-US" sz="3600" dirty="0" smtClean="0">
              <a:solidFill>
                <a:schemeClr val="bg1"/>
              </a:solidFill>
            </a:endParaRPr>
          </a:p>
          <a:p>
            <a:pPr marL="0" indent="0">
              <a:buNone/>
            </a:pPr>
            <a:r>
              <a:rPr lang="en-US" dirty="0">
                <a:solidFill>
                  <a:schemeClr val="bg1"/>
                </a:solidFill>
              </a:rPr>
              <a:t>Understand, then, that those who believe are children of Avraham.</a:t>
            </a:r>
          </a:p>
          <a:p>
            <a:pPr marL="0" indent="0">
              <a:buNone/>
            </a:pPr>
            <a:r>
              <a:rPr lang="en-US" dirty="0" smtClean="0">
                <a:solidFill>
                  <a:schemeClr val="bg1"/>
                </a:solidFill>
              </a:rPr>
              <a:t>The </a:t>
            </a:r>
            <a:r>
              <a:rPr lang="en-US" dirty="0">
                <a:solidFill>
                  <a:schemeClr val="bg1"/>
                </a:solidFill>
              </a:rPr>
              <a:t>Scripture foresaw that Elohim would justify the Gentiles by faith, and announced the gospel in advance to Avraham: "All nations will be blessed through you."</a:t>
            </a:r>
          </a:p>
          <a:p>
            <a:pPr marL="0" indent="0">
              <a:buNone/>
            </a:pPr>
            <a:r>
              <a:rPr lang="en-US" dirty="0" smtClean="0">
                <a:solidFill>
                  <a:schemeClr val="bg1"/>
                </a:solidFill>
              </a:rPr>
              <a:t>So </a:t>
            </a:r>
            <a:r>
              <a:rPr lang="en-US" dirty="0">
                <a:solidFill>
                  <a:schemeClr val="bg1"/>
                </a:solidFill>
              </a:rPr>
              <a:t>those who have faith are blessed along with Avraham, the man of faith</a:t>
            </a:r>
            <a:r>
              <a:rPr lang="en-US" dirty="0" smtClean="0">
                <a:solidFill>
                  <a:schemeClr val="bg1"/>
                </a:solidFill>
              </a:rPr>
              <a:t>.</a:t>
            </a:r>
            <a:r>
              <a:rPr lang="en-US" dirty="0">
                <a:solidFill>
                  <a:schemeClr val="bg1"/>
                </a:solidFill>
              </a:rPr>
              <a:t> </a:t>
            </a:r>
            <a:r>
              <a:rPr lang="en-US" dirty="0" smtClean="0">
                <a:solidFill>
                  <a:schemeClr val="bg1"/>
                </a:solidFill>
              </a:rPr>
              <a:t>(Galatians 3:7-9)</a:t>
            </a:r>
            <a:endParaRPr lang="en-US" dirty="0">
              <a:solidFill>
                <a:schemeClr val="bg1"/>
              </a:solidFill>
            </a:endParaRPr>
          </a:p>
        </p:txBody>
      </p:sp>
    </p:spTree>
    <p:extLst>
      <p:ext uri="{BB962C8B-B14F-4D97-AF65-F5344CB8AC3E}">
        <p14:creationId xmlns:p14="http://schemas.microsoft.com/office/powerpoint/2010/main" val="33062835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159702"/>
          </a:xfrm>
        </p:spPr>
        <p:txBody>
          <a:bodyPr>
            <a:normAutofit fontScale="77500" lnSpcReduction="20000"/>
          </a:bodyPr>
          <a:lstStyle/>
          <a:p>
            <a:pPr marL="0" indent="0" algn="ctr">
              <a:buNone/>
            </a:pPr>
            <a:r>
              <a:rPr lang="en-US" sz="3600" dirty="0" smtClean="0">
                <a:solidFill>
                  <a:schemeClr val="bg1"/>
                </a:solidFill>
              </a:rPr>
              <a:t>Covenant with Isaac – Narrowing Down the Promise</a:t>
            </a:r>
            <a:endParaRPr lang="en-US" sz="3600" dirty="0" smtClean="0">
              <a:solidFill>
                <a:schemeClr val="bg1"/>
              </a:solidFill>
            </a:endParaRPr>
          </a:p>
          <a:p>
            <a:pPr marL="0" indent="0">
              <a:buNone/>
            </a:pPr>
            <a:r>
              <a:rPr lang="en-US" dirty="0">
                <a:solidFill>
                  <a:schemeClr val="bg1"/>
                </a:solidFill>
              </a:rPr>
              <a:t>Then Elohim said, "Yes, but your wife Sarah will bear you a son, and you will call him Yitzchak. I will establish </a:t>
            </a:r>
            <a:r>
              <a:rPr lang="en-US" u="sng" dirty="0">
                <a:solidFill>
                  <a:schemeClr val="bg1"/>
                </a:solidFill>
              </a:rPr>
              <a:t>my covenant</a:t>
            </a:r>
            <a:r>
              <a:rPr lang="en-US" dirty="0">
                <a:solidFill>
                  <a:schemeClr val="bg1"/>
                </a:solidFill>
              </a:rPr>
              <a:t> with him as an everlasting covenant for his descendants after him.</a:t>
            </a:r>
          </a:p>
          <a:p>
            <a:pPr marL="0" indent="0">
              <a:buNone/>
            </a:pPr>
            <a:r>
              <a:rPr lang="en-US" dirty="0" smtClean="0">
                <a:solidFill>
                  <a:schemeClr val="bg1"/>
                </a:solidFill>
              </a:rPr>
              <a:t>And </a:t>
            </a:r>
            <a:r>
              <a:rPr lang="en-US" dirty="0">
                <a:solidFill>
                  <a:schemeClr val="bg1"/>
                </a:solidFill>
              </a:rPr>
              <a:t>as for Ishmael, I have heard you: I will surely bless him; I will make him fruitful and will greatly increase his numbers. He will be the father of twelve rulers, and I will make him into a great nation.</a:t>
            </a:r>
          </a:p>
          <a:p>
            <a:pPr marL="0" indent="0">
              <a:buNone/>
            </a:pPr>
            <a:r>
              <a:rPr lang="en-US" u="sng" dirty="0" smtClean="0">
                <a:solidFill>
                  <a:schemeClr val="bg1"/>
                </a:solidFill>
              </a:rPr>
              <a:t>But </a:t>
            </a:r>
            <a:r>
              <a:rPr lang="en-US" u="sng" dirty="0">
                <a:solidFill>
                  <a:schemeClr val="bg1"/>
                </a:solidFill>
              </a:rPr>
              <a:t>my covenant I will establish with Yitzchak</a:t>
            </a:r>
            <a:r>
              <a:rPr lang="en-US" dirty="0">
                <a:solidFill>
                  <a:schemeClr val="bg1"/>
                </a:solidFill>
              </a:rPr>
              <a:t>, whom Sarah will bear to you by this time next year</a:t>
            </a:r>
            <a:r>
              <a:rPr lang="en-US" dirty="0" smtClean="0">
                <a:solidFill>
                  <a:schemeClr val="bg1"/>
                </a:solidFill>
              </a:rPr>
              <a:t>.“ (Genesis 17:19-21)</a:t>
            </a:r>
            <a:endParaRPr lang="en-US" dirty="0"/>
          </a:p>
        </p:txBody>
      </p:sp>
    </p:spTree>
    <p:extLst>
      <p:ext uri="{BB962C8B-B14F-4D97-AF65-F5344CB8AC3E}">
        <p14:creationId xmlns:p14="http://schemas.microsoft.com/office/powerpoint/2010/main" val="2339407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20000"/>
          </a:bodyPr>
          <a:lstStyle/>
          <a:p>
            <a:pPr marL="0" indent="0" algn="ctr">
              <a:buNone/>
            </a:pPr>
            <a:r>
              <a:rPr lang="en-US" sz="3600" dirty="0" smtClean="0">
                <a:solidFill>
                  <a:schemeClr val="bg1"/>
                </a:solidFill>
              </a:rPr>
              <a:t>Promises Given to </a:t>
            </a:r>
            <a:r>
              <a:rPr lang="en-US" sz="3600" dirty="0" err="1" smtClean="0">
                <a:solidFill>
                  <a:schemeClr val="bg1"/>
                </a:solidFill>
              </a:rPr>
              <a:t>Ya’acov</a:t>
            </a:r>
            <a:endParaRPr lang="en-US" sz="3600" dirty="0" smtClean="0">
              <a:solidFill>
                <a:schemeClr val="bg1"/>
              </a:solidFill>
            </a:endParaRPr>
          </a:p>
          <a:p>
            <a:pPr marL="0" indent="0">
              <a:buNone/>
            </a:pPr>
            <a:r>
              <a:rPr lang="en-US" dirty="0" err="1" smtClean="0">
                <a:solidFill>
                  <a:schemeClr val="bg1"/>
                </a:solidFill>
              </a:rPr>
              <a:t>Ya'acov</a:t>
            </a:r>
            <a:r>
              <a:rPr lang="en-US" dirty="0" smtClean="0">
                <a:solidFill>
                  <a:schemeClr val="bg1"/>
                </a:solidFill>
              </a:rPr>
              <a:t> </a:t>
            </a:r>
            <a:r>
              <a:rPr lang="en-US" dirty="0">
                <a:solidFill>
                  <a:schemeClr val="bg1"/>
                </a:solidFill>
              </a:rPr>
              <a:t>left Beersheba and set out for Haran.</a:t>
            </a:r>
          </a:p>
          <a:p>
            <a:pPr marL="0" indent="0">
              <a:buNone/>
            </a:pPr>
            <a:r>
              <a:rPr lang="en-US" dirty="0" smtClean="0">
                <a:solidFill>
                  <a:schemeClr val="bg1"/>
                </a:solidFill>
              </a:rPr>
              <a:t>When </a:t>
            </a:r>
            <a:r>
              <a:rPr lang="en-US" dirty="0">
                <a:solidFill>
                  <a:schemeClr val="bg1"/>
                </a:solidFill>
              </a:rPr>
              <a:t>he reached a certain place, he stopped for the night because the sun had set. Taking one of the stones there, he put it under his head and lay down to sleep.</a:t>
            </a:r>
          </a:p>
          <a:p>
            <a:pPr marL="0" indent="0">
              <a:buNone/>
            </a:pPr>
            <a:r>
              <a:rPr lang="en-US" dirty="0" smtClean="0">
                <a:solidFill>
                  <a:schemeClr val="bg1"/>
                </a:solidFill>
              </a:rPr>
              <a:t>He </a:t>
            </a:r>
            <a:r>
              <a:rPr lang="en-US" dirty="0">
                <a:solidFill>
                  <a:schemeClr val="bg1"/>
                </a:solidFill>
              </a:rPr>
              <a:t>had a dream in which he saw a stairway resting on the earth, with its top reaching to heaven, and the angels of Elohim were ascending and descending on it</a:t>
            </a:r>
            <a:r>
              <a:rPr lang="en-US" dirty="0" smtClean="0">
                <a:solidFill>
                  <a:schemeClr val="bg1"/>
                </a:solidFill>
              </a:rPr>
              <a:t>. (Genesis 28:10-12)</a:t>
            </a:r>
            <a:endParaRPr lang="en-US" dirty="0">
              <a:solidFill>
                <a:schemeClr val="bg1"/>
              </a:solidFill>
            </a:endParaRPr>
          </a:p>
        </p:txBody>
      </p:sp>
    </p:spTree>
    <p:extLst>
      <p:ext uri="{BB962C8B-B14F-4D97-AF65-F5344CB8AC3E}">
        <p14:creationId xmlns:p14="http://schemas.microsoft.com/office/powerpoint/2010/main" val="15664142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6"/>
            <a:ext cx="7724321" cy="4314823"/>
          </a:xfrm>
        </p:spPr>
        <p:txBody>
          <a:bodyPr>
            <a:normAutofit fontScale="85000" lnSpcReduction="20000"/>
          </a:bodyPr>
          <a:lstStyle/>
          <a:p>
            <a:pPr marL="0" indent="0">
              <a:buNone/>
            </a:pPr>
            <a:r>
              <a:rPr lang="en-US" dirty="0" smtClean="0">
                <a:solidFill>
                  <a:schemeClr val="bg1"/>
                </a:solidFill>
              </a:rPr>
              <a:t>There </a:t>
            </a:r>
            <a:r>
              <a:rPr lang="en-US" dirty="0">
                <a:solidFill>
                  <a:schemeClr val="bg1"/>
                </a:solidFill>
              </a:rPr>
              <a:t>above it stood Yahuwah, and he said: "I am Yahuwah, the Elohim of your father Avraham and the Elohim of Yitzchak. I will give you and your descendants the land on which you are lying.</a:t>
            </a:r>
          </a:p>
          <a:p>
            <a:pPr marL="0" indent="0">
              <a:buNone/>
            </a:pPr>
            <a:r>
              <a:rPr lang="en-US" dirty="0" smtClean="0">
                <a:solidFill>
                  <a:schemeClr val="bg1"/>
                </a:solidFill>
              </a:rPr>
              <a:t>Your </a:t>
            </a:r>
            <a:r>
              <a:rPr lang="en-US" dirty="0">
                <a:solidFill>
                  <a:schemeClr val="bg1"/>
                </a:solidFill>
              </a:rPr>
              <a:t>descendants will be like the dust of the earth, and you will spread out to the west and to the east, to the north and to the south. All peoples on earth will be blessed through you and your offspring.</a:t>
            </a:r>
          </a:p>
          <a:p>
            <a:pPr marL="0" indent="0">
              <a:buNone/>
            </a:pPr>
            <a:r>
              <a:rPr lang="en-US" dirty="0" smtClean="0">
                <a:solidFill>
                  <a:schemeClr val="bg1"/>
                </a:solidFill>
              </a:rPr>
              <a:t>I </a:t>
            </a:r>
            <a:r>
              <a:rPr lang="en-US" dirty="0">
                <a:solidFill>
                  <a:schemeClr val="bg1"/>
                </a:solidFill>
              </a:rPr>
              <a:t>am with you and will watch over you wherever you go, and I will bring you back to this land. I will not leave you until I have done what I have promised you</a:t>
            </a:r>
            <a:r>
              <a:rPr lang="en-US" dirty="0" smtClean="0">
                <a:solidFill>
                  <a:schemeClr val="bg1"/>
                </a:solidFill>
              </a:rPr>
              <a:t>.“ (Genesis 28:13-15)</a:t>
            </a:r>
            <a:endParaRPr lang="en-US" dirty="0">
              <a:solidFill>
                <a:schemeClr val="bg1"/>
              </a:solidFill>
            </a:endParaRPr>
          </a:p>
        </p:txBody>
      </p:sp>
    </p:spTree>
    <p:extLst>
      <p:ext uri="{BB962C8B-B14F-4D97-AF65-F5344CB8AC3E}">
        <p14:creationId xmlns:p14="http://schemas.microsoft.com/office/powerpoint/2010/main" val="25586841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Covenant with Jacob</a:t>
            </a:r>
            <a:endParaRPr lang="en-US" sz="3600" dirty="0" smtClean="0">
              <a:solidFill>
                <a:schemeClr val="bg1"/>
              </a:solidFill>
            </a:endParaRPr>
          </a:p>
          <a:p>
            <a:pPr marL="0" indent="0">
              <a:buNone/>
            </a:pPr>
            <a:r>
              <a:rPr lang="en-US" dirty="0" smtClean="0">
                <a:solidFill>
                  <a:schemeClr val="bg1"/>
                </a:solidFill>
              </a:rPr>
              <a:t>Elohim </a:t>
            </a:r>
            <a:r>
              <a:rPr lang="en-US" dirty="0">
                <a:solidFill>
                  <a:schemeClr val="bg1"/>
                </a:solidFill>
              </a:rPr>
              <a:t>heard their groaning and he remembered his covenant with Avraham, with Yitzchak and with </a:t>
            </a:r>
            <a:r>
              <a:rPr lang="en-US" dirty="0" err="1">
                <a:solidFill>
                  <a:schemeClr val="bg1"/>
                </a:solidFill>
              </a:rPr>
              <a:t>Ya'acov</a:t>
            </a:r>
            <a:r>
              <a:rPr lang="en-US" dirty="0" smtClean="0">
                <a:solidFill>
                  <a:schemeClr val="bg1"/>
                </a:solidFill>
              </a:rPr>
              <a:t>.</a:t>
            </a:r>
            <a:r>
              <a:rPr lang="en-US" dirty="0">
                <a:solidFill>
                  <a:schemeClr val="bg1"/>
                </a:solidFill>
              </a:rPr>
              <a:t> </a:t>
            </a:r>
            <a:r>
              <a:rPr lang="en-US" dirty="0" smtClean="0">
                <a:solidFill>
                  <a:schemeClr val="bg1"/>
                </a:solidFill>
              </a:rPr>
              <a:t>(Exodus 2:24)</a:t>
            </a:r>
            <a:endParaRPr lang="en-US" dirty="0"/>
          </a:p>
        </p:txBody>
      </p:sp>
    </p:spTree>
    <p:extLst>
      <p:ext uri="{BB962C8B-B14F-4D97-AF65-F5344CB8AC3E}">
        <p14:creationId xmlns:p14="http://schemas.microsoft.com/office/powerpoint/2010/main" val="3372030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159702"/>
          </a:xfrm>
        </p:spPr>
        <p:txBody>
          <a:bodyPr>
            <a:normAutofit/>
          </a:bodyPr>
          <a:lstStyle/>
          <a:p>
            <a:pPr marL="0" indent="0" algn="ctr">
              <a:buNone/>
            </a:pPr>
            <a:r>
              <a:rPr lang="en-US" sz="3600" dirty="0" smtClean="0">
                <a:solidFill>
                  <a:schemeClr val="bg1"/>
                </a:solidFill>
              </a:rPr>
              <a:t>What is the Promise?</a:t>
            </a:r>
            <a:endParaRPr lang="en-US" sz="3600" dirty="0" smtClean="0">
              <a:solidFill>
                <a:schemeClr val="bg1"/>
              </a:solidFill>
            </a:endParaRPr>
          </a:p>
          <a:p>
            <a:pPr marL="0" indent="0">
              <a:buNone/>
            </a:pPr>
            <a:r>
              <a:rPr lang="en-US" dirty="0" smtClean="0">
                <a:solidFill>
                  <a:schemeClr val="bg1"/>
                </a:solidFill>
              </a:rPr>
              <a:t>Blessing (honor, respect)</a:t>
            </a:r>
          </a:p>
          <a:p>
            <a:pPr marL="0" indent="0">
              <a:buNone/>
            </a:pPr>
            <a:r>
              <a:rPr lang="en-US" dirty="0" smtClean="0">
                <a:solidFill>
                  <a:schemeClr val="bg1"/>
                </a:solidFill>
              </a:rPr>
              <a:t>A seed</a:t>
            </a:r>
          </a:p>
          <a:p>
            <a:pPr marL="0" indent="0">
              <a:buNone/>
            </a:pPr>
            <a:r>
              <a:rPr lang="en-US" dirty="0" smtClean="0">
                <a:solidFill>
                  <a:schemeClr val="bg1"/>
                </a:solidFill>
              </a:rPr>
              <a:t>An inheritance of land</a:t>
            </a:r>
          </a:p>
          <a:p>
            <a:pPr marL="0" indent="0">
              <a:buNone/>
            </a:pPr>
            <a:r>
              <a:rPr lang="en-US" dirty="0" smtClean="0">
                <a:solidFill>
                  <a:schemeClr val="bg1"/>
                </a:solidFill>
              </a:rPr>
              <a:t>The protection of Yahuwah</a:t>
            </a:r>
          </a:p>
          <a:p>
            <a:pPr marL="0" indent="0">
              <a:buNone/>
            </a:pPr>
            <a:r>
              <a:rPr lang="en-US" dirty="0" smtClean="0">
                <a:solidFill>
                  <a:schemeClr val="bg1"/>
                </a:solidFill>
              </a:rPr>
              <a:t>In a word: “I will be your Elohim and you will be my people”</a:t>
            </a:r>
            <a:endParaRPr lang="en-US" dirty="0"/>
          </a:p>
        </p:txBody>
      </p:sp>
    </p:spTree>
    <p:extLst>
      <p:ext uri="{BB962C8B-B14F-4D97-AF65-F5344CB8AC3E}">
        <p14:creationId xmlns:p14="http://schemas.microsoft.com/office/powerpoint/2010/main" val="1521851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77500" lnSpcReduction="20000"/>
          </a:bodyPr>
          <a:lstStyle/>
          <a:p>
            <a:pPr marL="0" indent="0" algn="ctr">
              <a:buNone/>
            </a:pPr>
            <a:r>
              <a:rPr lang="en-US" sz="3600" dirty="0" smtClean="0">
                <a:solidFill>
                  <a:schemeClr val="bg1"/>
                </a:solidFill>
              </a:rPr>
              <a:t>Covenant with Israel the Nation</a:t>
            </a:r>
            <a:endParaRPr lang="en-US" sz="3600" dirty="0" smtClean="0">
              <a:solidFill>
                <a:schemeClr val="bg1"/>
              </a:solidFill>
            </a:endParaRPr>
          </a:p>
          <a:p>
            <a:pPr marL="0" indent="0">
              <a:buNone/>
            </a:pPr>
            <a:r>
              <a:rPr lang="en-US" dirty="0">
                <a:solidFill>
                  <a:schemeClr val="bg1"/>
                </a:solidFill>
              </a:rPr>
              <a:t>In the third month after the sons of </a:t>
            </a:r>
            <a:r>
              <a:rPr lang="en-US" dirty="0" err="1">
                <a:solidFill>
                  <a:schemeClr val="bg1"/>
                </a:solidFill>
              </a:rPr>
              <a:t>Yisrael</a:t>
            </a:r>
            <a:r>
              <a:rPr lang="en-US" dirty="0">
                <a:solidFill>
                  <a:schemeClr val="bg1"/>
                </a:solidFill>
              </a:rPr>
              <a:t> left </a:t>
            </a:r>
            <a:r>
              <a:rPr lang="en-US" dirty="0" err="1">
                <a:solidFill>
                  <a:schemeClr val="bg1"/>
                </a:solidFill>
              </a:rPr>
              <a:t>Mitzrayim</a:t>
            </a:r>
            <a:r>
              <a:rPr lang="en-US" dirty="0">
                <a:solidFill>
                  <a:schemeClr val="bg1"/>
                </a:solidFill>
              </a:rPr>
              <a:t>-- on the very day-- they came to the Desert of Sinai.</a:t>
            </a:r>
          </a:p>
          <a:p>
            <a:pPr marL="0" indent="0">
              <a:buNone/>
            </a:pPr>
            <a:r>
              <a:rPr lang="en-US" dirty="0" smtClean="0">
                <a:solidFill>
                  <a:schemeClr val="bg1"/>
                </a:solidFill>
              </a:rPr>
              <a:t>After </a:t>
            </a:r>
            <a:r>
              <a:rPr lang="en-US" dirty="0">
                <a:solidFill>
                  <a:schemeClr val="bg1"/>
                </a:solidFill>
              </a:rPr>
              <a:t>they set out from </a:t>
            </a:r>
            <a:r>
              <a:rPr lang="en-US" dirty="0" err="1">
                <a:solidFill>
                  <a:schemeClr val="bg1"/>
                </a:solidFill>
              </a:rPr>
              <a:t>Rephidim</a:t>
            </a:r>
            <a:r>
              <a:rPr lang="en-US" dirty="0">
                <a:solidFill>
                  <a:schemeClr val="bg1"/>
                </a:solidFill>
              </a:rPr>
              <a:t>, they entered the Desert of Sinai, and </a:t>
            </a:r>
            <a:r>
              <a:rPr lang="en-US" dirty="0" err="1">
                <a:solidFill>
                  <a:schemeClr val="bg1"/>
                </a:solidFill>
              </a:rPr>
              <a:t>Yisrael</a:t>
            </a:r>
            <a:r>
              <a:rPr lang="en-US" dirty="0">
                <a:solidFill>
                  <a:schemeClr val="bg1"/>
                </a:solidFill>
              </a:rPr>
              <a:t> camped there in the desert in front of the mountain.</a:t>
            </a:r>
          </a:p>
          <a:p>
            <a:pPr marL="0" indent="0">
              <a:buNone/>
            </a:pPr>
            <a:r>
              <a:rPr lang="en-US" dirty="0" smtClean="0">
                <a:solidFill>
                  <a:schemeClr val="bg1"/>
                </a:solidFill>
              </a:rPr>
              <a:t>Then </a:t>
            </a:r>
            <a:r>
              <a:rPr lang="en-US" dirty="0" err="1">
                <a:solidFill>
                  <a:schemeClr val="bg1"/>
                </a:solidFill>
              </a:rPr>
              <a:t>Mosheh</a:t>
            </a:r>
            <a:r>
              <a:rPr lang="en-US" dirty="0">
                <a:solidFill>
                  <a:schemeClr val="bg1"/>
                </a:solidFill>
              </a:rPr>
              <a:t> went up to Elohim, and Yahuwah called to him from the mountain and said, "This is what you are to say to the house of </a:t>
            </a:r>
            <a:r>
              <a:rPr lang="en-US" dirty="0" err="1">
                <a:solidFill>
                  <a:schemeClr val="bg1"/>
                </a:solidFill>
              </a:rPr>
              <a:t>Ya'acov</a:t>
            </a:r>
            <a:r>
              <a:rPr lang="en-US" dirty="0">
                <a:solidFill>
                  <a:schemeClr val="bg1"/>
                </a:solidFill>
              </a:rPr>
              <a:t> and what you are to tell the people of </a:t>
            </a:r>
            <a:r>
              <a:rPr lang="en-US" dirty="0" err="1">
                <a:solidFill>
                  <a:schemeClr val="bg1"/>
                </a:solidFill>
              </a:rPr>
              <a:t>Yisrael</a:t>
            </a:r>
            <a:r>
              <a:rPr lang="en-US" dirty="0" smtClean="0">
                <a:solidFill>
                  <a:schemeClr val="bg1"/>
                </a:solidFill>
              </a:rPr>
              <a:t>:</a:t>
            </a:r>
            <a:r>
              <a:rPr lang="en-US" dirty="0">
                <a:solidFill>
                  <a:schemeClr val="bg1"/>
                </a:solidFill>
              </a:rPr>
              <a:t> </a:t>
            </a:r>
            <a:r>
              <a:rPr lang="en-US" dirty="0" smtClean="0">
                <a:solidFill>
                  <a:schemeClr val="bg1"/>
                </a:solidFill>
              </a:rPr>
              <a:t>(Exodus 19:1-3)</a:t>
            </a:r>
            <a:endParaRPr lang="en-US" dirty="0"/>
          </a:p>
        </p:txBody>
      </p:sp>
    </p:spTree>
    <p:extLst>
      <p:ext uri="{BB962C8B-B14F-4D97-AF65-F5344CB8AC3E}">
        <p14:creationId xmlns:p14="http://schemas.microsoft.com/office/powerpoint/2010/main" val="42902969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20000"/>
          </a:bodyPr>
          <a:lstStyle/>
          <a:p>
            <a:pPr marL="0" indent="0" algn="ctr">
              <a:buNone/>
            </a:pPr>
            <a:r>
              <a:rPr lang="en-US" sz="3600" dirty="0" smtClean="0">
                <a:solidFill>
                  <a:schemeClr val="bg1"/>
                </a:solidFill>
              </a:rPr>
              <a:t>What Part Does Obedience Play?</a:t>
            </a:r>
            <a:endParaRPr lang="en-US" sz="3600" dirty="0" smtClean="0">
              <a:solidFill>
                <a:schemeClr val="bg1"/>
              </a:solidFill>
            </a:endParaRPr>
          </a:p>
          <a:p>
            <a:pPr marL="0" indent="0">
              <a:buNone/>
            </a:pPr>
            <a:r>
              <a:rPr lang="en-US" dirty="0" smtClean="0">
                <a:solidFill>
                  <a:schemeClr val="bg1"/>
                </a:solidFill>
              </a:rPr>
              <a:t>'You </a:t>
            </a:r>
            <a:r>
              <a:rPr lang="en-US" dirty="0">
                <a:solidFill>
                  <a:schemeClr val="bg1"/>
                </a:solidFill>
              </a:rPr>
              <a:t>yourselves have seen what I did to </a:t>
            </a:r>
            <a:r>
              <a:rPr lang="en-US" dirty="0" err="1">
                <a:solidFill>
                  <a:schemeClr val="bg1"/>
                </a:solidFill>
              </a:rPr>
              <a:t>Mitzrayim</a:t>
            </a:r>
            <a:r>
              <a:rPr lang="en-US" dirty="0">
                <a:solidFill>
                  <a:schemeClr val="bg1"/>
                </a:solidFill>
              </a:rPr>
              <a:t>, and how I carried you on eagles' wings and brought you to myself.</a:t>
            </a:r>
          </a:p>
          <a:p>
            <a:pPr marL="0" indent="0">
              <a:buNone/>
            </a:pPr>
            <a:r>
              <a:rPr lang="en-US" dirty="0" smtClean="0">
                <a:solidFill>
                  <a:schemeClr val="bg1"/>
                </a:solidFill>
              </a:rPr>
              <a:t>Now </a:t>
            </a:r>
            <a:r>
              <a:rPr lang="en-US" u="sng" dirty="0">
                <a:solidFill>
                  <a:schemeClr val="bg1"/>
                </a:solidFill>
              </a:rPr>
              <a:t>if you obey me fully</a:t>
            </a:r>
            <a:r>
              <a:rPr lang="en-US" dirty="0">
                <a:solidFill>
                  <a:schemeClr val="bg1"/>
                </a:solidFill>
              </a:rPr>
              <a:t> and </a:t>
            </a:r>
            <a:r>
              <a:rPr lang="en-US" u="sng" dirty="0">
                <a:solidFill>
                  <a:schemeClr val="bg1"/>
                </a:solidFill>
              </a:rPr>
              <a:t>keep my covenant</a:t>
            </a:r>
            <a:r>
              <a:rPr lang="en-US" dirty="0">
                <a:solidFill>
                  <a:schemeClr val="bg1"/>
                </a:solidFill>
              </a:rPr>
              <a:t>, then out of all nations you will be my treasured possession. Although the whole earth is mine,</a:t>
            </a:r>
          </a:p>
          <a:p>
            <a:pPr marL="0" indent="0">
              <a:buNone/>
            </a:pPr>
            <a:r>
              <a:rPr lang="en-US" dirty="0" smtClean="0">
                <a:solidFill>
                  <a:schemeClr val="bg1"/>
                </a:solidFill>
              </a:rPr>
              <a:t>you </a:t>
            </a:r>
            <a:r>
              <a:rPr lang="en-US" dirty="0">
                <a:solidFill>
                  <a:schemeClr val="bg1"/>
                </a:solidFill>
              </a:rPr>
              <a:t>will be for me a kingdom of priests and a holy nation.' These are the words you are to speak to the sons of </a:t>
            </a:r>
            <a:r>
              <a:rPr lang="en-US" dirty="0" err="1">
                <a:solidFill>
                  <a:schemeClr val="bg1"/>
                </a:solidFill>
              </a:rPr>
              <a:t>Yisrael</a:t>
            </a:r>
            <a:r>
              <a:rPr lang="en-US" dirty="0" smtClean="0">
                <a:solidFill>
                  <a:schemeClr val="bg1"/>
                </a:solidFill>
              </a:rPr>
              <a:t>.“ (Exodus 19:4-6)</a:t>
            </a:r>
            <a:endParaRPr lang="en-US" dirty="0"/>
          </a:p>
        </p:txBody>
      </p:sp>
    </p:spTree>
    <p:extLst>
      <p:ext uri="{BB962C8B-B14F-4D97-AF65-F5344CB8AC3E}">
        <p14:creationId xmlns:p14="http://schemas.microsoft.com/office/powerpoint/2010/main" val="15664142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Covenant at Sinai</a:t>
            </a:r>
            <a:endParaRPr lang="en-US" sz="3600" dirty="0" smtClean="0">
              <a:solidFill>
                <a:schemeClr val="bg1"/>
              </a:solidFill>
            </a:endParaRPr>
          </a:p>
          <a:p>
            <a:pPr marL="0" indent="0">
              <a:buNone/>
            </a:pPr>
            <a:r>
              <a:rPr lang="en-US" dirty="0" smtClean="0">
                <a:solidFill>
                  <a:schemeClr val="bg1"/>
                </a:solidFill>
              </a:rPr>
              <a:t>                                                                                                                                                                                                                                                                             </a:t>
            </a:r>
            <a:endParaRPr lang="en-US"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33327882"/>
              </p:ext>
            </p:extLst>
          </p:nvPr>
        </p:nvGraphicFramePr>
        <p:xfrm>
          <a:off x="1148441" y="1763485"/>
          <a:ext cx="6444344" cy="2194560"/>
        </p:xfrm>
        <a:graphic>
          <a:graphicData uri="http://schemas.openxmlformats.org/drawingml/2006/table">
            <a:tbl>
              <a:tblPr firstRow="1" bandRow="1">
                <a:tableStyleId>{5C22544A-7EE6-4342-B048-85BDC9FD1C3A}</a:tableStyleId>
              </a:tblPr>
              <a:tblGrid>
                <a:gridCol w="3222172"/>
                <a:gridCol w="3222172"/>
              </a:tblGrid>
              <a:tr h="277102">
                <a:tc>
                  <a:txBody>
                    <a:bodyPr/>
                    <a:lstStyle/>
                    <a:p>
                      <a:r>
                        <a:rPr lang="en-US" dirty="0" smtClean="0"/>
                        <a:t>What the People Must Do</a:t>
                      </a:r>
                      <a:endParaRPr lang="en-US" dirty="0"/>
                    </a:p>
                  </a:txBody>
                  <a:tcPr/>
                </a:tc>
                <a:tc>
                  <a:txBody>
                    <a:bodyPr/>
                    <a:lstStyle/>
                    <a:p>
                      <a:r>
                        <a:rPr lang="en-US" dirty="0" smtClean="0"/>
                        <a:t>What Elohim Will Do For Them</a:t>
                      </a:r>
                      <a:endParaRPr lang="en-US" dirty="0"/>
                    </a:p>
                  </a:txBody>
                  <a:tcPr/>
                </a:tc>
              </a:tr>
              <a:tr h="277102">
                <a:tc>
                  <a:txBody>
                    <a:bodyPr/>
                    <a:lstStyle/>
                    <a:p>
                      <a:r>
                        <a:rPr lang="en-US" dirty="0" smtClean="0"/>
                        <a:t>Obey me fully</a:t>
                      </a:r>
                      <a:endParaRPr lang="en-US" dirty="0"/>
                    </a:p>
                  </a:txBody>
                  <a:tcPr/>
                </a:tc>
                <a:tc>
                  <a:txBody>
                    <a:bodyPr/>
                    <a:lstStyle/>
                    <a:p>
                      <a:r>
                        <a:rPr lang="en-US" dirty="0" smtClean="0"/>
                        <a:t>Be my treasured possession</a:t>
                      </a:r>
                      <a:endParaRPr lang="en-US" dirty="0"/>
                    </a:p>
                  </a:txBody>
                  <a:tcPr/>
                </a:tc>
              </a:tr>
              <a:tr h="277102">
                <a:tc>
                  <a:txBody>
                    <a:bodyPr/>
                    <a:lstStyle/>
                    <a:p>
                      <a:r>
                        <a:rPr lang="en-US" dirty="0" smtClean="0"/>
                        <a:t>Keep my covenant</a:t>
                      </a:r>
                      <a:endParaRPr lang="en-US" dirty="0"/>
                    </a:p>
                  </a:txBody>
                  <a:tcPr/>
                </a:tc>
                <a:tc>
                  <a:txBody>
                    <a:bodyPr/>
                    <a:lstStyle/>
                    <a:p>
                      <a:r>
                        <a:rPr lang="en-US" dirty="0" smtClean="0"/>
                        <a:t>Be a kingdom</a:t>
                      </a:r>
                      <a:r>
                        <a:rPr lang="en-US" baseline="0" dirty="0" smtClean="0"/>
                        <a:t> of priests</a:t>
                      </a:r>
                      <a:endParaRPr lang="en-US" dirty="0"/>
                    </a:p>
                  </a:txBody>
                  <a:tcPr/>
                </a:tc>
              </a:tr>
              <a:tr h="277102">
                <a:tc>
                  <a:txBody>
                    <a:bodyPr/>
                    <a:lstStyle/>
                    <a:p>
                      <a:endParaRPr lang="en-US"/>
                    </a:p>
                  </a:txBody>
                  <a:tcPr/>
                </a:tc>
                <a:tc>
                  <a:txBody>
                    <a:bodyPr/>
                    <a:lstStyle/>
                    <a:p>
                      <a:r>
                        <a:rPr lang="en-US" dirty="0" smtClean="0"/>
                        <a:t>Be a holy nation</a:t>
                      </a:r>
                      <a:endParaRPr lang="en-US" dirty="0"/>
                    </a:p>
                  </a:txBody>
                  <a:tcPr/>
                </a:tc>
              </a:tr>
              <a:tr h="277102">
                <a:tc>
                  <a:txBody>
                    <a:bodyPr/>
                    <a:lstStyle/>
                    <a:p>
                      <a:endParaRPr lang="en-US"/>
                    </a:p>
                  </a:txBody>
                  <a:tcPr/>
                </a:tc>
                <a:tc>
                  <a:txBody>
                    <a:bodyPr/>
                    <a:lstStyle/>
                    <a:p>
                      <a:endParaRPr lang="en-US"/>
                    </a:p>
                  </a:txBody>
                  <a:tcPr/>
                </a:tc>
              </a:tr>
              <a:tr h="277102">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339407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20000"/>
          </a:bodyPr>
          <a:lstStyle/>
          <a:p>
            <a:pPr marL="0" indent="0" algn="ctr">
              <a:buNone/>
            </a:pPr>
            <a:r>
              <a:rPr lang="en-US" sz="3600" dirty="0" smtClean="0">
                <a:solidFill>
                  <a:schemeClr val="bg1"/>
                </a:solidFill>
              </a:rPr>
              <a:t>The Voice of Elohim Spoke to the People</a:t>
            </a:r>
          </a:p>
          <a:p>
            <a:pPr marL="0" indent="0">
              <a:buNone/>
            </a:pPr>
            <a:r>
              <a:rPr lang="en-US" dirty="0" smtClean="0">
                <a:solidFill>
                  <a:schemeClr val="bg1"/>
                </a:solidFill>
              </a:rPr>
              <a:t>The Ten Words (Laws – </a:t>
            </a:r>
            <a:r>
              <a:rPr lang="en-US" i="1" dirty="0" err="1" smtClean="0">
                <a:solidFill>
                  <a:schemeClr val="bg1"/>
                </a:solidFill>
              </a:rPr>
              <a:t>chukot</a:t>
            </a:r>
            <a:r>
              <a:rPr lang="en-US" dirty="0" smtClean="0">
                <a:solidFill>
                  <a:schemeClr val="bg1"/>
                </a:solidFill>
              </a:rPr>
              <a:t>) – Ex 20:1-17</a:t>
            </a:r>
          </a:p>
          <a:p>
            <a:pPr marL="0" indent="0">
              <a:buNone/>
            </a:pPr>
            <a:r>
              <a:rPr lang="en-US" dirty="0" smtClean="0">
                <a:solidFill>
                  <a:schemeClr val="bg1"/>
                </a:solidFill>
              </a:rPr>
              <a:t>A Few more laws – Ex 20:18-26</a:t>
            </a:r>
          </a:p>
          <a:p>
            <a:pPr marL="0" indent="0">
              <a:buNone/>
            </a:pPr>
            <a:r>
              <a:rPr lang="en-US" dirty="0" smtClean="0">
                <a:solidFill>
                  <a:schemeClr val="bg1"/>
                </a:solidFill>
              </a:rPr>
              <a:t>The Right Rulings (</a:t>
            </a:r>
            <a:r>
              <a:rPr lang="en-US" i="1" dirty="0" err="1" smtClean="0">
                <a:solidFill>
                  <a:schemeClr val="bg1"/>
                </a:solidFill>
              </a:rPr>
              <a:t>mishpatim</a:t>
            </a:r>
            <a:r>
              <a:rPr lang="en-US" dirty="0" smtClean="0">
                <a:solidFill>
                  <a:schemeClr val="bg1"/>
                </a:solidFill>
              </a:rPr>
              <a:t>) –Ex 21-23</a:t>
            </a:r>
          </a:p>
          <a:p>
            <a:pPr marL="0" indent="0">
              <a:buNone/>
            </a:pPr>
            <a:r>
              <a:rPr lang="en-US" dirty="0" err="1" smtClean="0">
                <a:solidFill>
                  <a:schemeClr val="bg1"/>
                </a:solidFill>
              </a:rPr>
              <a:t>Mosheh</a:t>
            </a:r>
            <a:r>
              <a:rPr lang="en-US" dirty="0" smtClean="0">
                <a:solidFill>
                  <a:schemeClr val="bg1"/>
                </a:solidFill>
              </a:rPr>
              <a:t> Tells the People These Laws – Ex 24:3-4 - </a:t>
            </a:r>
            <a:r>
              <a:rPr lang="en-US" dirty="0">
                <a:solidFill>
                  <a:schemeClr val="bg1"/>
                </a:solidFill>
              </a:rPr>
              <a:t>When </a:t>
            </a:r>
            <a:r>
              <a:rPr lang="en-US" dirty="0" err="1">
                <a:solidFill>
                  <a:schemeClr val="bg1"/>
                </a:solidFill>
              </a:rPr>
              <a:t>Mosheh</a:t>
            </a:r>
            <a:r>
              <a:rPr lang="en-US" dirty="0">
                <a:solidFill>
                  <a:schemeClr val="bg1"/>
                </a:solidFill>
              </a:rPr>
              <a:t> went and told the people all Yahuwah's words and laws, they responded with one voice, "Everything Yahuwah has said we will do</a:t>
            </a:r>
            <a:r>
              <a:rPr lang="en-US" dirty="0" smtClean="0">
                <a:solidFill>
                  <a:schemeClr val="bg1"/>
                </a:solidFill>
              </a:rPr>
              <a:t>." </a:t>
            </a:r>
            <a:r>
              <a:rPr lang="en-US" dirty="0" err="1">
                <a:solidFill>
                  <a:schemeClr val="bg1"/>
                </a:solidFill>
              </a:rPr>
              <a:t>Mosheh</a:t>
            </a:r>
            <a:r>
              <a:rPr lang="en-US" dirty="0">
                <a:solidFill>
                  <a:schemeClr val="bg1"/>
                </a:solidFill>
              </a:rPr>
              <a:t> then wrote down everything Yahuwah had said. </a:t>
            </a:r>
            <a:endParaRPr lang="en-US" dirty="0" smtClean="0">
              <a:solidFill>
                <a:schemeClr val="bg1"/>
              </a:solidFill>
            </a:endParaRPr>
          </a:p>
        </p:txBody>
      </p:sp>
    </p:spTree>
    <p:extLst>
      <p:ext uri="{BB962C8B-B14F-4D97-AF65-F5344CB8AC3E}">
        <p14:creationId xmlns:p14="http://schemas.microsoft.com/office/powerpoint/2010/main" val="42688757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Covenant with David</a:t>
            </a:r>
            <a:endParaRPr lang="en-US" sz="3600" dirty="0" smtClean="0">
              <a:solidFill>
                <a:schemeClr val="bg1"/>
              </a:solidFill>
            </a:endParaRPr>
          </a:p>
          <a:p>
            <a:pPr marL="0" indent="0">
              <a:buNone/>
            </a:pPr>
            <a:r>
              <a:rPr lang="en-US" dirty="0">
                <a:solidFill>
                  <a:schemeClr val="bg1"/>
                </a:solidFill>
              </a:rPr>
              <a:t>You said, "I have made a covenant with my chosen one, I have sworn to David my servant,</a:t>
            </a:r>
          </a:p>
          <a:p>
            <a:pPr marL="0" indent="0">
              <a:buNone/>
            </a:pPr>
            <a:r>
              <a:rPr lang="en-US" dirty="0" smtClean="0">
                <a:solidFill>
                  <a:schemeClr val="bg1"/>
                </a:solidFill>
              </a:rPr>
              <a:t>'I </a:t>
            </a:r>
            <a:r>
              <a:rPr lang="en-US" dirty="0">
                <a:solidFill>
                  <a:schemeClr val="bg1"/>
                </a:solidFill>
              </a:rPr>
              <a:t>will establish your line forever and make your throne firm through all generations.'" </a:t>
            </a:r>
            <a:r>
              <a:rPr lang="en-US" dirty="0" smtClean="0">
                <a:solidFill>
                  <a:schemeClr val="bg1"/>
                </a:solidFill>
              </a:rPr>
              <a:t>Selah</a:t>
            </a:r>
            <a:r>
              <a:rPr lang="en-US" dirty="0">
                <a:solidFill>
                  <a:schemeClr val="bg1"/>
                </a:solidFill>
              </a:rPr>
              <a:t> </a:t>
            </a:r>
            <a:r>
              <a:rPr lang="en-US" dirty="0" smtClean="0">
                <a:solidFill>
                  <a:schemeClr val="bg1"/>
                </a:solidFill>
              </a:rPr>
              <a:t>(Psalm 89:3-4)</a:t>
            </a:r>
            <a:endParaRPr lang="en-US" dirty="0"/>
          </a:p>
        </p:txBody>
      </p:sp>
    </p:spTree>
    <p:extLst>
      <p:ext uri="{BB962C8B-B14F-4D97-AF65-F5344CB8AC3E}">
        <p14:creationId xmlns:p14="http://schemas.microsoft.com/office/powerpoint/2010/main" val="3372030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33180"/>
          </a:xfrm>
        </p:spPr>
        <p:txBody>
          <a:bodyPr>
            <a:normAutofit fontScale="77500" lnSpcReduction="20000"/>
          </a:bodyPr>
          <a:lstStyle/>
          <a:p>
            <a:pPr marL="0" indent="0" algn="ctr">
              <a:buNone/>
            </a:pPr>
            <a:r>
              <a:rPr lang="en-US" sz="3600" dirty="0" smtClean="0">
                <a:solidFill>
                  <a:schemeClr val="bg1"/>
                </a:solidFill>
              </a:rPr>
              <a:t>The Davidic Covenant</a:t>
            </a:r>
            <a:endParaRPr lang="en-US" sz="3600" dirty="0" smtClean="0">
              <a:solidFill>
                <a:schemeClr val="bg1"/>
              </a:solidFill>
            </a:endParaRPr>
          </a:p>
          <a:p>
            <a:pPr marL="0" indent="0">
              <a:buNone/>
            </a:pPr>
            <a:r>
              <a:rPr lang="en-US" dirty="0">
                <a:solidFill>
                  <a:schemeClr val="bg1"/>
                </a:solidFill>
              </a:rPr>
              <a:t>Once you spoke in a vision, to your faithful people you said: "I have bestowed strength on a warrior; I have exalted a young man from among the people.</a:t>
            </a:r>
          </a:p>
          <a:p>
            <a:pPr marL="0" indent="0">
              <a:buNone/>
            </a:pPr>
            <a:r>
              <a:rPr lang="en-US" dirty="0" smtClean="0">
                <a:solidFill>
                  <a:schemeClr val="bg1"/>
                </a:solidFill>
              </a:rPr>
              <a:t>I </a:t>
            </a:r>
            <a:r>
              <a:rPr lang="en-US" dirty="0">
                <a:solidFill>
                  <a:schemeClr val="bg1"/>
                </a:solidFill>
              </a:rPr>
              <a:t>have found David my servant; with my set apart oil I have anointed him.</a:t>
            </a:r>
          </a:p>
          <a:p>
            <a:pPr marL="0" indent="0">
              <a:buNone/>
            </a:pPr>
            <a:r>
              <a:rPr lang="en-US" dirty="0" smtClean="0">
                <a:solidFill>
                  <a:schemeClr val="bg1"/>
                </a:solidFill>
              </a:rPr>
              <a:t>My </a:t>
            </a:r>
            <a:r>
              <a:rPr lang="en-US" dirty="0">
                <a:solidFill>
                  <a:schemeClr val="bg1"/>
                </a:solidFill>
              </a:rPr>
              <a:t>hand will sustain him; surely my arm will strengthen him.</a:t>
            </a:r>
          </a:p>
          <a:p>
            <a:pPr marL="0" indent="0">
              <a:buNone/>
            </a:pPr>
            <a:r>
              <a:rPr lang="en-US" dirty="0" smtClean="0">
                <a:solidFill>
                  <a:schemeClr val="bg1"/>
                </a:solidFill>
              </a:rPr>
              <a:t>No </a:t>
            </a:r>
            <a:r>
              <a:rPr lang="en-US" dirty="0">
                <a:solidFill>
                  <a:schemeClr val="bg1"/>
                </a:solidFill>
              </a:rPr>
              <a:t>enemy will subject him to tribute; no wicked man will oppress him.</a:t>
            </a:r>
          </a:p>
          <a:p>
            <a:pPr marL="0" indent="0">
              <a:buNone/>
            </a:pPr>
            <a:r>
              <a:rPr lang="en-US" dirty="0" smtClean="0">
                <a:solidFill>
                  <a:schemeClr val="bg1"/>
                </a:solidFill>
              </a:rPr>
              <a:t>I </a:t>
            </a:r>
            <a:r>
              <a:rPr lang="en-US" dirty="0">
                <a:solidFill>
                  <a:schemeClr val="bg1"/>
                </a:solidFill>
              </a:rPr>
              <a:t>will crush his foes before him and strike down his adversaries</a:t>
            </a:r>
            <a:r>
              <a:rPr lang="en-US" dirty="0" smtClean="0">
                <a:solidFill>
                  <a:schemeClr val="bg1"/>
                </a:solidFill>
              </a:rPr>
              <a:t>.</a:t>
            </a:r>
            <a:r>
              <a:rPr lang="en-US" dirty="0">
                <a:solidFill>
                  <a:schemeClr val="bg1"/>
                </a:solidFill>
              </a:rPr>
              <a:t> (Psalm </a:t>
            </a:r>
            <a:r>
              <a:rPr lang="en-US" dirty="0" smtClean="0">
                <a:solidFill>
                  <a:schemeClr val="bg1"/>
                </a:solidFill>
              </a:rPr>
              <a:t>89:19-23)</a:t>
            </a:r>
            <a:endParaRPr lang="en-US" dirty="0"/>
          </a:p>
          <a:p>
            <a:endParaRPr lang="en-US" dirty="0">
              <a:solidFill>
                <a:schemeClr val="bg1"/>
              </a:solidFill>
            </a:endParaRPr>
          </a:p>
        </p:txBody>
      </p:sp>
    </p:spTree>
    <p:extLst>
      <p:ext uri="{BB962C8B-B14F-4D97-AF65-F5344CB8AC3E}">
        <p14:creationId xmlns:p14="http://schemas.microsoft.com/office/powerpoint/2010/main" val="12483956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70000" lnSpcReduction="20000"/>
          </a:bodyPr>
          <a:lstStyle/>
          <a:p>
            <a:pPr marL="0" indent="0" algn="ctr">
              <a:buNone/>
            </a:pPr>
            <a:endParaRPr lang="en-US" sz="3600" dirty="0" smtClean="0">
              <a:solidFill>
                <a:schemeClr val="bg1"/>
              </a:solidFill>
            </a:endParaRPr>
          </a:p>
          <a:p>
            <a:pPr marL="0" indent="0">
              <a:buNone/>
            </a:pPr>
            <a:r>
              <a:rPr lang="en-US" dirty="0" smtClean="0">
                <a:solidFill>
                  <a:schemeClr val="bg1"/>
                </a:solidFill>
              </a:rPr>
              <a:t>My </a:t>
            </a:r>
            <a:r>
              <a:rPr lang="en-US" dirty="0">
                <a:solidFill>
                  <a:schemeClr val="bg1"/>
                </a:solidFill>
              </a:rPr>
              <a:t>faithful love will be with him, and through my name his horn will be exalted.</a:t>
            </a:r>
          </a:p>
          <a:p>
            <a:pPr marL="0" indent="0">
              <a:buNone/>
            </a:pPr>
            <a:r>
              <a:rPr lang="en-US" dirty="0" smtClean="0">
                <a:solidFill>
                  <a:schemeClr val="bg1"/>
                </a:solidFill>
              </a:rPr>
              <a:t>I </a:t>
            </a:r>
            <a:r>
              <a:rPr lang="en-US" dirty="0">
                <a:solidFill>
                  <a:schemeClr val="bg1"/>
                </a:solidFill>
              </a:rPr>
              <a:t>will set his hand over the sea, his right hand over the rivers.</a:t>
            </a:r>
          </a:p>
          <a:p>
            <a:pPr marL="0" indent="0">
              <a:buNone/>
            </a:pPr>
            <a:r>
              <a:rPr lang="en-US" dirty="0" smtClean="0">
                <a:solidFill>
                  <a:schemeClr val="bg1"/>
                </a:solidFill>
              </a:rPr>
              <a:t>He </a:t>
            </a:r>
            <a:r>
              <a:rPr lang="en-US" dirty="0">
                <a:solidFill>
                  <a:schemeClr val="bg1"/>
                </a:solidFill>
              </a:rPr>
              <a:t>will call out to me, 'You are my Father, my Elohim, the Rock my Savior.'</a:t>
            </a:r>
          </a:p>
          <a:p>
            <a:pPr marL="0" indent="0">
              <a:buNone/>
            </a:pPr>
            <a:r>
              <a:rPr lang="en-US" dirty="0" smtClean="0">
                <a:solidFill>
                  <a:schemeClr val="bg1"/>
                </a:solidFill>
              </a:rPr>
              <a:t>I </a:t>
            </a:r>
            <a:r>
              <a:rPr lang="en-US" dirty="0">
                <a:solidFill>
                  <a:schemeClr val="bg1"/>
                </a:solidFill>
              </a:rPr>
              <a:t>will also appoint him my firstborn, the most exalted of the kings of the earth</a:t>
            </a:r>
            <a:r>
              <a:rPr lang="en-US" dirty="0" smtClean="0">
                <a:solidFill>
                  <a:schemeClr val="bg1"/>
                </a:solidFill>
              </a:rPr>
              <a:t>.</a:t>
            </a:r>
          </a:p>
          <a:p>
            <a:pPr marL="0" indent="0">
              <a:buNone/>
            </a:pPr>
            <a:r>
              <a:rPr lang="en-US" dirty="0" smtClean="0">
                <a:solidFill>
                  <a:schemeClr val="bg1"/>
                </a:solidFill>
              </a:rPr>
              <a:t>I </a:t>
            </a:r>
            <a:r>
              <a:rPr lang="en-US" dirty="0">
                <a:solidFill>
                  <a:schemeClr val="bg1"/>
                </a:solidFill>
              </a:rPr>
              <a:t>will maintain my love to him forever, and my covenant with him will never fail.</a:t>
            </a:r>
          </a:p>
          <a:p>
            <a:pPr marL="0" indent="0">
              <a:buNone/>
            </a:pPr>
            <a:r>
              <a:rPr lang="en-US" dirty="0" smtClean="0">
                <a:solidFill>
                  <a:schemeClr val="bg1"/>
                </a:solidFill>
              </a:rPr>
              <a:t>I </a:t>
            </a:r>
            <a:r>
              <a:rPr lang="en-US" dirty="0">
                <a:solidFill>
                  <a:schemeClr val="bg1"/>
                </a:solidFill>
              </a:rPr>
              <a:t>will establish his line forever, his throne as long as the heavens endure</a:t>
            </a:r>
            <a:r>
              <a:rPr lang="en-US" dirty="0" smtClean="0">
                <a:solidFill>
                  <a:schemeClr val="bg1"/>
                </a:solidFill>
              </a:rPr>
              <a:t>.</a:t>
            </a:r>
            <a:r>
              <a:rPr lang="en-US" dirty="0">
                <a:solidFill>
                  <a:schemeClr val="bg1"/>
                </a:solidFill>
              </a:rPr>
              <a:t> (Psalm </a:t>
            </a:r>
            <a:r>
              <a:rPr lang="en-US" dirty="0" smtClean="0">
                <a:solidFill>
                  <a:schemeClr val="bg1"/>
                </a:solidFill>
              </a:rPr>
              <a:t>89:24-29)</a:t>
            </a:r>
            <a:endParaRPr lang="en-US" dirty="0"/>
          </a:p>
          <a:p>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21153493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77500" lnSpcReduction="20000"/>
          </a:bodyPr>
          <a:lstStyle/>
          <a:p>
            <a:pPr marL="0" indent="0" algn="ctr">
              <a:buNone/>
            </a:pPr>
            <a:r>
              <a:rPr lang="en-US" sz="3600" dirty="0" smtClean="0">
                <a:solidFill>
                  <a:schemeClr val="bg1"/>
                </a:solidFill>
              </a:rPr>
              <a:t>S</a:t>
            </a:r>
          </a:p>
          <a:p>
            <a:pPr marL="0" indent="0">
              <a:buNone/>
            </a:pPr>
            <a:r>
              <a:rPr lang="en-US" dirty="0" smtClean="0">
                <a:solidFill>
                  <a:schemeClr val="bg1"/>
                </a:solidFill>
              </a:rPr>
              <a:t>"If </a:t>
            </a:r>
            <a:r>
              <a:rPr lang="en-US" dirty="0">
                <a:solidFill>
                  <a:schemeClr val="bg1"/>
                </a:solidFill>
              </a:rPr>
              <a:t>his sons forsake my law and do not follow my statutes,</a:t>
            </a:r>
          </a:p>
          <a:p>
            <a:pPr marL="0" indent="0">
              <a:buNone/>
            </a:pPr>
            <a:r>
              <a:rPr lang="en-US" dirty="0" smtClean="0">
                <a:solidFill>
                  <a:schemeClr val="bg1"/>
                </a:solidFill>
              </a:rPr>
              <a:t>if </a:t>
            </a:r>
            <a:r>
              <a:rPr lang="en-US" dirty="0">
                <a:solidFill>
                  <a:schemeClr val="bg1"/>
                </a:solidFill>
              </a:rPr>
              <a:t>they violate my decrees and fail to keep my commands,</a:t>
            </a:r>
          </a:p>
          <a:p>
            <a:pPr marL="0" indent="0">
              <a:buNone/>
            </a:pPr>
            <a:r>
              <a:rPr lang="en-US" dirty="0" smtClean="0">
                <a:solidFill>
                  <a:schemeClr val="bg1"/>
                </a:solidFill>
              </a:rPr>
              <a:t>I </a:t>
            </a:r>
            <a:r>
              <a:rPr lang="en-US" dirty="0">
                <a:solidFill>
                  <a:schemeClr val="bg1"/>
                </a:solidFill>
              </a:rPr>
              <a:t>will punish their sin with the rod, their iniquity with flogging;</a:t>
            </a:r>
          </a:p>
          <a:p>
            <a:pPr marL="0" indent="0">
              <a:buNone/>
            </a:pPr>
            <a:r>
              <a:rPr lang="en-US" dirty="0" smtClean="0">
                <a:solidFill>
                  <a:schemeClr val="bg1"/>
                </a:solidFill>
              </a:rPr>
              <a:t>but </a:t>
            </a:r>
            <a:r>
              <a:rPr lang="en-US" dirty="0">
                <a:solidFill>
                  <a:schemeClr val="bg1"/>
                </a:solidFill>
              </a:rPr>
              <a:t>I will not take my love from him, nor will I ever betray my faithfulness.</a:t>
            </a:r>
          </a:p>
          <a:p>
            <a:pPr marL="0" indent="0">
              <a:buNone/>
            </a:pPr>
            <a:r>
              <a:rPr lang="en-US" dirty="0" smtClean="0">
                <a:solidFill>
                  <a:schemeClr val="bg1"/>
                </a:solidFill>
              </a:rPr>
              <a:t>I </a:t>
            </a:r>
            <a:r>
              <a:rPr lang="en-US" dirty="0">
                <a:solidFill>
                  <a:schemeClr val="bg1"/>
                </a:solidFill>
              </a:rPr>
              <a:t>will not violate my covenant or alter what my lips have uttered</a:t>
            </a:r>
            <a:r>
              <a:rPr lang="en-US" dirty="0" smtClean="0">
                <a:solidFill>
                  <a:schemeClr val="bg1"/>
                </a:solidFill>
              </a:rPr>
              <a:t>.</a:t>
            </a:r>
            <a:r>
              <a:rPr lang="en-US" dirty="0">
                <a:solidFill>
                  <a:schemeClr val="bg1"/>
                </a:solidFill>
              </a:rPr>
              <a:t> (Psalm </a:t>
            </a:r>
            <a:r>
              <a:rPr lang="en-US" dirty="0" smtClean="0">
                <a:solidFill>
                  <a:schemeClr val="bg1"/>
                </a:solidFill>
              </a:rPr>
              <a:t>89:30-34</a:t>
            </a:r>
            <a:r>
              <a:rPr lang="en-US" dirty="0">
                <a:solidFill>
                  <a:schemeClr val="bg1"/>
                </a:solidFill>
              </a:rPr>
              <a:t>)</a:t>
            </a:r>
            <a:endParaRPr lang="en-US" dirty="0"/>
          </a:p>
          <a:p>
            <a:endParaRPr lang="en-US" dirty="0">
              <a:solidFill>
                <a:schemeClr val="bg1"/>
              </a:solidFill>
            </a:endParaRPr>
          </a:p>
        </p:txBody>
      </p:sp>
    </p:spTree>
    <p:extLst>
      <p:ext uri="{BB962C8B-B14F-4D97-AF65-F5344CB8AC3E}">
        <p14:creationId xmlns:p14="http://schemas.microsoft.com/office/powerpoint/2010/main" val="23586996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92500" lnSpcReduction="10000"/>
          </a:bodyPr>
          <a:lstStyle/>
          <a:p>
            <a:pPr marL="0" indent="0" algn="ctr">
              <a:buNone/>
            </a:pPr>
            <a:r>
              <a:rPr lang="en-US" sz="3600" dirty="0" smtClean="0">
                <a:solidFill>
                  <a:schemeClr val="bg1"/>
                </a:solidFill>
              </a:rPr>
              <a:t>An Unconditional Promise</a:t>
            </a:r>
            <a:endParaRPr lang="en-US" sz="3600" dirty="0" smtClean="0">
              <a:solidFill>
                <a:schemeClr val="bg1"/>
              </a:solidFill>
            </a:endParaRPr>
          </a:p>
          <a:p>
            <a:pPr marL="0" indent="0">
              <a:buNone/>
            </a:pPr>
            <a:r>
              <a:rPr lang="en-US" dirty="0" smtClean="0">
                <a:solidFill>
                  <a:schemeClr val="bg1"/>
                </a:solidFill>
              </a:rPr>
              <a:t>Once </a:t>
            </a:r>
            <a:r>
              <a:rPr lang="en-US" dirty="0">
                <a:solidFill>
                  <a:schemeClr val="bg1"/>
                </a:solidFill>
              </a:rPr>
              <a:t>for all, I have sworn by my holiness-- and I will not lie to David--</a:t>
            </a:r>
          </a:p>
          <a:p>
            <a:pPr marL="0" indent="0">
              <a:buNone/>
            </a:pPr>
            <a:r>
              <a:rPr lang="en-US" dirty="0" smtClean="0">
                <a:solidFill>
                  <a:schemeClr val="bg1"/>
                </a:solidFill>
              </a:rPr>
              <a:t>that </a:t>
            </a:r>
            <a:r>
              <a:rPr lang="en-US" dirty="0">
                <a:solidFill>
                  <a:schemeClr val="bg1"/>
                </a:solidFill>
              </a:rPr>
              <a:t>his line will continue forever and his throne endure before me like the sun;</a:t>
            </a:r>
          </a:p>
          <a:p>
            <a:pPr marL="0" indent="0">
              <a:buNone/>
            </a:pPr>
            <a:r>
              <a:rPr lang="en-US" dirty="0" smtClean="0">
                <a:solidFill>
                  <a:schemeClr val="bg1"/>
                </a:solidFill>
              </a:rPr>
              <a:t>it </a:t>
            </a:r>
            <a:r>
              <a:rPr lang="en-US" dirty="0">
                <a:solidFill>
                  <a:schemeClr val="bg1"/>
                </a:solidFill>
              </a:rPr>
              <a:t>will be established forever like the moon, the faithful witness in the sky." </a:t>
            </a:r>
            <a:r>
              <a:rPr lang="en-US" dirty="0" smtClean="0">
                <a:solidFill>
                  <a:schemeClr val="bg1"/>
                </a:solidFill>
              </a:rPr>
              <a:t>Selah </a:t>
            </a:r>
            <a:r>
              <a:rPr lang="en-US" dirty="0">
                <a:solidFill>
                  <a:schemeClr val="bg1"/>
                </a:solidFill>
              </a:rPr>
              <a:t>(Psalm </a:t>
            </a:r>
            <a:r>
              <a:rPr lang="en-US" dirty="0" smtClean="0">
                <a:solidFill>
                  <a:schemeClr val="bg1"/>
                </a:solidFill>
              </a:rPr>
              <a:t>89:35-37)</a:t>
            </a:r>
            <a:endParaRPr lang="en-US" dirty="0"/>
          </a:p>
          <a:p>
            <a:endParaRPr lang="en-US" dirty="0">
              <a:solidFill>
                <a:schemeClr val="bg1"/>
              </a:solidFill>
            </a:endParaRPr>
          </a:p>
        </p:txBody>
      </p:sp>
    </p:spTree>
    <p:extLst>
      <p:ext uri="{BB962C8B-B14F-4D97-AF65-F5344CB8AC3E}">
        <p14:creationId xmlns:p14="http://schemas.microsoft.com/office/powerpoint/2010/main" val="24829720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47500" lnSpcReduction="20000"/>
          </a:bodyPr>
          <a:lstStyle/>
          <a:p>
            <a:pPr marL="0" indent="0" algn="ctr">
              <a:buNone/>
            </a:pPr>
            <a:r>
              <a:rPr lang="en-US" sz="5100" dirty="0" smtClean="0">
                <a:solidFill>
                  <a:schemeClr val="bg1"/>
                </a:solidFill>
              </a:rPr>
              <a:t>A Promised New Covenant</a:t>
            </a:r>
          </a:p>
          <a:p>
            <a:pPr marL="0" indent="0">
              <a:buNone/>
            </a:pPr>
            <a:r>
              <a:rPr lang="en-US" sz="4800" dirty="0">
                <a:solidFill>
                  <a:schemeClr val="bg1"/>
                </a:solidFill>
              </a:rPr>
              <a:t>"Indeed, a time is coming," says Yahuwah, "when I will make a new agreement with the people of </a:t>
            </a:r>
            <a:r>
              <a:rPr lang="en-US" sz="4800" dirty="0" err="1">
                <a:solidFill>
                  <a:schemeClr val="bg1"/>
                </a:solidFill>
              </a:rPr>
              <a:t>Yisrael</a:t>
            </a:r>
            <a:r>
              <a:rPr lang="en-US" sz="4800" dirty="0">
                <a:solidFill>
                  <a:schemeClr val="bg1"/>
                </a:solidFill>
              </a:rPr>
              <a:t> and </a:t>
            </a:r>
            <a:r>
              <a:rPr lang="en-US" sz="4800" dirty="0" err="1">
                <a:solidFill>
                  <a:schemeClr val="bg1"/>
                </a:solidFill>
              </a:rPr>
              <a:t>Yehudah</a:t>
            </a:r>
            <a:r>
              <a:rPr lang="en-US" sz="4800" dirty="0">
                <a:solidFill>
                  <a:schemeClr val="bg1"/>
                </a:solidFill>
              </a:rPr>
              <a:t>.  It will not be like the old agreement that I made with their ancestors when I took them by the hand and led them out of Egypt. For they violated that agreement, even though I was a faithful husband to them," says Yahuwah.  "But I will make a new agreement with the whole nation of </a:t>
            </a:r>
            <a:r>
              <a:rPr lang="en-US" sz="4800" dirty="0" err="1">
                <a:solidFill>
                  <a:schemeClr val="bg1"/>
                </a:solidFill>
              </a:rPr>
              <a:t>Yisrael</a:t>
            </a:r>
            <a:r>
              <a:rPr lang="en-US" sz="4800" dirty="0">
                <a:solidFill>
                  <a:schemeClr val="bg1"/>
                </a:solidFill>
              </a:rPr>
              <a:t> after I plant them back in the land," says Yahuwah. "I will put my Instruction within them and write it on their hearts and minds. And I will be their Elohim and they will be my people</a:t>
            </a:r>
            <a:r>
              <a:rPr lang="en-US" sz="4800" dirty="0" smtClean="0">
                <a:solidFill>
                  <a:schemeClr val="bg1"/>
                </a:solidFill>
              </a:rPr>
              <a:t>. (</a:t>
            </a:r>
            <a:r>
              <a:rPr lang="en-US" sz="4800" dirty="0" err="1">
                <a:solidFill>
                  <a:schemeClr val="bg1"/>
                </a:solidFill>
              </a:rPr>
              <a:t>Yirmyahu</a:t>
            </a:r>
            <a:r>
              <a:rPr lang="en-US" sz="4800" dirty="0">
                <a:solidFill>
                  <a:schemeClr val="bg1"/>
                </a:solidFill>
              </a:rPr>
              <a:t> 31:31-34)</a:t>
            </a:r>
          </a:p>
        </p:txBody>
      </p:sp>
    </p:spTree>
    <p:extLst>
      <p:ext uri="{BB962C8B-B14F-4D97-AF65-F5344CB8AC3E}">
        <p14:creationId xmlns:p14="http://schemas.microsoft.com/office/powerpoint/2010/main" val="4579598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The Covenant in </a:t>
            </a:r>
            <a:r>
              <a:rPr lang="en-US" sz="3600" dirty="0" err="1" smtClean="0">
                <a:solidFill>
                  <a:schemeClr val="bg1"/>
                </a:solidFill>
              </a:rPr>
              <a:t>Yeshua’s</a:t>
            </a:r>
            <a:r>
              <a:rPr lang="en-US" sz="3600" dirty="0" smtClean="0">
                <a:solidFill>
                  <a:schemeClr val="bg1"/>
                </a:solidFill>
              </a:rPr>
              <a:t> Blood</a:t>
            </a:r>
            <a:endParaRPr lang="en-US" sz="3600" dirty="0" smtClean="0">
              <a:solidFill>
                <a:schemeClr val="bg1"/>
              </a:solidFill>
            </a:endParaRPr>
          </a:p>
          <a:p>
            <a:pPr marL="0" indent="0">
              <a:buNone/>
            </a:pPr>
            <a:r>
              <a:rPr lang="en-US" dirty="0">
                <a:solidFill>
                  <a:schemeClr val="bg1"/>
                </a:solidFill>
              </a:rPr>
              <a:t>This is my blood of the covenant, which is poured out for many for the forgiveness of sins</a:t>
            </a:r>
            <a:r>
              <a:rPr lang="en-US" dirty="0" smtClean="0">
                <a:solidFill>
                  <a:schemeClr val="bg1"/>
                </a:solidFill>
              </a:rPr>
              <a:t>.</a:t>
            </a:r>
            <a:r>
              <a:rPr lang="en-US" dirty="0">
                <a:solidFill>
                  <a:schemeClr val="bg1"/>
                </a:solidFill>
              </a:rPr>
              <a:t> </a:t>
            </a:r>
            <a:r>
              <a:rPr lang="en-US" dirty="0" smtClean="0">
                <a:solidFill>
                  <a:schemeClr val="bg1"/>
                </a:solidFill>
              </a:rPr>
              <a:t>(Matthew 26:28)</a:t>
            </a:r>
            <a:endParaRPr lang="en-US" dirty="0"/>
          </a:p>
        </p:txBody>
      </p:sp>
    </p:spTree>
    <p:extLst>
      <p:ext uri="{BB962C8B-B14F-4D97-AF65-F5344CB8AC3E}">
        <p14:creationId xmlns:p14="http://schemas.microsoft.com/office/powerpoint/2010/main" val="2339407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41344"/>
          </a:xfrm>
        </p:spPr>
        <p:txBody>
          <a:bodyPr>
            <a:normAutofit fontScale="70000" lnSpcReduction="20000"/>
          </a:bodyPr>
          <a:lstStyle/>
          <a:p>
            <a:pPr marL="0" indent="0" algn="ctr">
              <a:buNone/>
            </a:pPr>
            <a:r>
              <a:rPr lang="en-US" sz="3600" dirty="0" smtClean="0">
                <a:solidFill>
                  <a:schemeClr val="bg1"/>
                </a:solidFill>
              </a:rPr>
              <a:t>Is Obedience Required Under the New Covenant?</a:t>
            </a:r>
            <a:endParaRPr lang="en-US" sz="3600" dirty="0" smtClean="0">
              <a:solidFill>
                <a:schemeClr val="bg1"/>
              </a:solidFill>
            </a:endParaRPr>
          </a:p>
          <a:p>
            <a:pPr marL="0" indent="0">
              <a:buNone/>
            </a:pPr>
            <a:r>
              <a:rPr lang="en-US" dirty="0">
                <a:solidFill>
                  <a:schemeClr val="bg1"/>
                </a:solidFill>
              </a:rPr>
              <a:t>Yahuwah your Elohim will raise up for you a prophet like me from among your own brothers. </a:t>
            </a:r>
            <a:r>
              <a:rPr lang="en-US" u="sng" dirty="0">
                <a:solidFill>
                  <a:schemeClr val="bg1"/>
                </a:solidFill>
              </a:rPr>
              <a:t>You must listen to him</a:t>
            </a:r>
            <a:r>
              <a:rPr lang="en-US" dirty="0">
                <a:solidFill>
                  <a:schemeClr val="bg1"/>
                </a:solidFill>
              </a:rPr>
              <a:t>.</a:t>
            </a:r>
          </a:p>
          <a:p>
            <a:pPr marL="0" indent="0">
              <a:buNone/>
            </a:pPr>
            <a:r>
              <a:rPr lang="en-US" dirty="0" smtClean="0">
                <a:solidFill>
                  <a:schemeClr val="bg1"/>
                </a:solidFill>
              </a:rPr>
              <a:t>For </a:t>
            </a:r>
            <a:r>
              <a:rPr lang="en-US" dirty="0">
                <a:solidFill>
                  <a:schemeClr val="bg1"/>
                </a:solidFill>
              </a:rPr>
              <a:t>this is what you asked of Yahuwah your Elohim at </a:t>
            </a:r>
            <a:r>
              <a:rPr lang="en-US" dirty="0" err="1">
                <a:solidFill>
                  <a:schemeClr val="bg1"/>
                </a:solidFill>
              </a:rPr>
              <a:t>Horeb</a:t>
            </a:r>
            <a:r>
              <a:rPr lang="en-US" dirty="0">
                <a:solidFill>
                  <a:schemeClr val="bg1"/>
                </a:solidFill>
              </a:rPr>
              <a:t> on the day of the assembly when you said, "Let us not hear the voice of Yahuwah our Elohim nor see this great fire anymore, or we will die."</a:t>
            </a:r>
          </a:p>
          <a:p>
            <a:pPr marL="0" indent="0">
              <a:buNone/>
            </a:pPr>
            <a:r>
              <a:rPr lang="en-US" dirty="0" smtClean="0">
                <a:solidFill>
                  <a:schemeClr val="bg1"/>
                </a:solidFill>
              </a:rPr>
              <a:t>Yahuwah </a:t>
            </a:r>
            <a:r>
              <a:rPr lang="en-US" dirty="0">
                <a:solidFill>
                  <a:schemeClr val="bg1"/>
                </a:solidFill>
              </a:rPr>
              <a:t>said to me: "What they say is good.</a:t>
            </a:r>
          </a:p>
          <a:p>
            <a:pPr marL="0" indent="0">
              <a:buNone/>
            </a:pPr>
            <a:r>
              <a:rPr lang="en-US" dirty="0" smtClean="0">
                <a:solidFill>
                  <a:schemeClr val="bg1"/>
                </a:solidFill>
              </a:rPr>
              <a:t>I </a:t>
            </a:r>
            <a:r>
              <a:rPr lang="en-US" dirty="0">
                <a:solidFill>
                  <a:schemeClr val="bg1"/>
                </a:solidFill>
              </a:rPr>
              <a:t>will raise up for them a prophet like you from among their brothers; I will put my words in his mouth, and he will tell them everything I command him.</a:t>
            </a:r>
          </a:p>
          <a:p>
            <a:pPr marL="0" indent="0">
              <a:buNone/>
            </a:pPr>
            <a:r>
              <a:rPr lang="en-US" u="sng" dirty="0" smtClean="0">
                <a:solidFill>
                  <a:schemeClr val="bg1"/>
                </a:solidFill>
              </a:rPr>
              <a:t>If </a:t>
            </a:r>
            <a:r>
              <a:rPr lang="en-US" u="sng" dirty="0">
                <a:solidFill>
                  <a:schemeClr val="bg1"/>
                </a:solidFill>
              </a:rPr>
              <a:t>anyone does not listen to my words that the prophet speaks in my name, I myself will call him to account</a:t>
            </a:r>
            <a:r>
              <a:rPr lang="en-US" dirty="0" smtClean="0">
                <a:solidFill>
                  <a:schemeClr val="bg1"/>
                </a:solidFill>
              </a:rPr>
              <a:t>.</a:t>
            </a:r>
            <a:r>
              <a:rPr lang="en-US" dirty="0">
                <a:solidFill>
                  <a:schemeClr val="bg1"/>
                </a:solidFill>
              </a:rPr>
              <a:t> </a:t>
            </a:r>
            <a:r>
              <a:rPr lang="en-US" dirty="0" smtClean="0">
                <a:solidFill>
                  <a:schemeClr val="bg1"/>
                </a:solidFill>
              </a:rPr>
              <a:t>(Deuteronomy 18:15-19)</a:t>
            </a:r>
            <a:endParaRPr lang="en-US" dirty="0">
              <a:solidFill>
                <a:schemeClr val="bg1"/>
              </a:solidFill>
            </a:endParaRPr>
          </a:p>
        </p:txBody>
      </p:sp>
    </p:spTree>
    <p:extLst>
      <p:ext uri="{BB962C8B-B14F-4D97-AF65-F5344CB8AC3E}">
        <p14:creationId xmlns:p14="http://schemas.microsoft.com/office/powerpoint/2010/main" val="847657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41344"/>
          </a:xfrm>
        </p:spPr>
        <p:txBody>
          <a:bodyPr>
            <a:normAutofit fontScale="70000" lnSpcReduction="20000"/>
          </a:bodyPr>
          <a:lstStyle/>
          <a:p>
            <a:pPr marL="0" indent="0" algn="ctr">
              <a:buNone/>
            </a:pPr>
            <a:r>
              <a:rPr lang="en-US" sz="3600" dirty="0" smtClean="0">
                <a:solidFill>
                  <a:schemeClr val="bg1"/>
                </a:solidFill>
              </a:rPr>
              <a:t>Under the New Covenant, Is Compliance with his Commandments Necessary?</a:t>
            </a:r>
          </a:p>
          <a:p>
            <a:pPr marL="0" indent="0">
              <a:buNone/>
            </a:pPr>
            <a:r>
              <a:rPr lang="en-US" sz="3600" dirty="0">
                <a:solidFill>
                  <a:schemeClr val="bg1"/>
                </a:solidFill>
              </a:rPr>
              <a:t>Once you were alienated from Elohim and were enemies in your minds because of your evil behavior.</a:t>
            </a:r>
          </a:p>
          <a:p>
            <a:pPr marL="0" indent="0">
              <a:buNone/>
            </a:pPr>
            <a:r>
              <a:rPr lang="en-US" sz="3600" dirty="0" smtClean="0">
                <a:solidFill>
                  <a:schemeClr val="bg1"/>
                </a:solidFill>
              </a:rPr>
              <a:t>But </a:t>
            </a:r>
            <a:r>
              <a:rPr lang="en-US" sz="3600" dirty="0">
                <a:solidFill>
                  <a:schemeClr val="bg1"/>
                </a:solidFill>
              </a:rPr>
              <a:t>now he has reconciled you by Messiah's physical body through death to present you holy in his sight, without blemish and free from accusation--</a:t>
            </a:r>
          </a:p>
          <a:p>
            <a:pPr marL="0" indent="0">
              <a:buNone/>
            </a:pPr>
            <a:r>
              <a:rPr lang="en-US" sz="3600" dirty="0" smtClean="0">
                <a:solidFill>
                  <a:schemeClr val="bg1"/>
                </a:solidFill>
              </a:rPr>
              <a:t>if </a:t>
            </a:r>
            <a:r>
              <a:rPr lang="en-US" sz="3600" dirty="0">
                <a:solidFill>
                  <a:schemeClr val="bg1"/>
                </a:solidFill>
              </a:rPr>
              <a:t>you continue in your faith, established and firm, not moved from the hope held out in the gospel</a:t>
            </a:r>
            <a:r>
              <a:rPr lang="en-US" sz="3600" dirty="0" smtClean="0">
                <a:solidFill>
                  <a:schemeClr val="bg1"/>
                </a:solidFill>
              </a:rPr>
              <a:t>. (Colossians 1:21-23)</a:t>
            </a:r>
            <a:endParaRPr lang="en-US" sz="3600" dirty="0" smtClean="0">
              <a:solidFill>
                <a:schemeClr val="bg1"/>
              </a:solidFill>
            </a:endParaRPr>
          </a:p>
        </p:txBody>
      </p:sp>
    </p:spTree>
    <p:extLst>
      <p:ext uri="{BB962C8B-B14F-4D97-AF65-F5344CB8AC3E}">
        <p14:creationId xmlns:p14="http://schemas.microsoft.com/office/powerpoint/2010/main" val="143992598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70000" lnSpcReduction="20000"/>
          </a:bodyPr>
          <a:lstStyle/>
          <a:p>
            <a:pPr marL="0" indent="0" algn="ctr">
              <a:buNone/>
            </a:pPr>
            <a:r>
              <a:rPr lang="en-US" sz="4600" dirty="0" smtClean="0">
                <a:solidFill>
                  <a:schemeClr val="bg1"/>
                </a:solidFill>
              </a:rPr>
              <a:t>Eternal Salvation Comes to Those Who Obey</a:t>
            </a:r>
            <a:endParaRPr lang="en-US" sz="4600" dirty="0" smtClean="0">
              <a:solidFill>
                <a:schemeClr val="bg1"/>
              </a:solidFill>
            </a:endParaRPr>
          </a:p>
          <a:p>
            <a:pPr marL="0" indent="0">
              <a:buNone/>
            </a:pPr>
            <a:r>
              <a:rPr lang="en-US" sz="3600" dirty="0">
                <a:solidFill>
                  <a:schemeClr val="bg1"/>
                </a:solidFill>
              </a:rPr>
              <a:t>During the days of </a:t>
            </a:r>
            <a:r>
              <a:rPr lang="en-US" sz="3600" dirty="0" err="1">
                <a:solidFill>
                  <a:schemeClr val="bg1"/>
                </a:solidFill>
              </a:rPr>
              <a:t>Yahusha's</a:t>
            </a:r>
            <a:r>
              <a:rPr lang="en-US" sz="3600" dirty="0">
                <a:solidFill>
                  <a:schemeClr val="bg1"/>
                </a:solidFill>
              </a:rPr>
              <a:t> life on earth, he offered up prayers and petitions with loud cries and tears to the one who could save him from death, and he was heard because of his reverent </a:t>
            </a:r>
            <a:r>
              <a:rPr lang="en-US" sz="3600" dirty="0" smtClean="0">
                <a:solidFill>
                  <a:schemeClr val="bg1"/>
                </a:solidFill>
              </a:rPr>
              <a:t>submission. </a:t>
            </a:r>
            <a:r>
              <a:rPr lang="en-US" sz="3600" dirty="0">
                <a:solidFill>
                  <a:schemeClr val="bg1"/>
                </a:solidFill>
              </a:rPr>
              <a:t>Although he was a son, he learned obedience from what he </a:t>
            </a:r>
            <a:r>
              <a:rPr lang="en-US" sz="3600" dirty="0" smtClean="0">
                <a:solidFill>
                  <a:schemeClr val="bg1"/>
                </a:solidFill>
              </a:rPr>
              <a:t>suffered </a:t>
            </a:r>
            <a:r>
              <a:rPr lang="en-US" sz="3600" dirty="0">
                <a:solidFill>
                  <a:schemeClr val="bg1"/>
                </a:solidFill>
              </a:rPr>
              <a:t>and, once made perfect, he became </a:t>
            </a:r>
            <a:r>
              <a:rPr lang="en-US" sz="3600" u="sng" dirty="0">
                <a:solidFill>
                  <a:schemeClr val="bg1"/>
                </a:solidFill>
              </a:rPr>
              <a:t>the source of eternal salvation for all who obey </a:t>
            </a:r>
            <a:r>
              <a:rPr lang="en-US" sz="3600" u="sng" dirty="0" smtClean="0">
                <a:solidFill>
                  <a:schemeClr val="bg1"/>
                </a:solidFill>
              </a:rPr>
              <a:t>him</a:t>
            </a:r>
            <a:r>
              <a:rPr lang="en-US" sz="3600" dirty="0" smtClean="0">
                <a:solidFill>
                  <a:schemeClr val="bg1"/>
                </a:solidFill>
              </a:rPr>
              <a:t> </a:t>
            </a:r>
            <a:r>
              <a:rPr lang="en-US" sz="3600" dirty="0">
                <a:solidFill>
                  <a:schemeClr val="bg1"/>
                </a:solidFill>
              </a:rPr>
              <a:t>and was designated by Elohim to be high priest in the order of Melchizedek.</a:t>
            </a:r>
          </a:p>
          <a:p>
            <a:pPr marL="0" indent="0">
              <a:buNone/>
            </a:pPr>
            <a:r>
              <a:rPr lang="en-US" sz="3600" dirty="0" smtClean="0">
                <a:solidFill>
                  <a:schemeClr val="bg1"/>
                </a:solidFill>
              </a:rPr>
              <a:t>(Hebrews 5:7-10)</a:t>
            </a:r>
            <a:endParaRPr lang="en-US" sz="3600" dirty="0">
              <a:solidFill>
                <a:schemeClr val="bg1"/>
              </a:solidFill>
            </a:endParaRPr>
          </a:p>
        </p:txBody>
      </p:sp>
    </p:spTree>
    <p:extLst>
      <p:ext uri="{BB962C8B-B14F-4D97-AF65-F5344CB8AC3E}">
        <p14:creationId xmlns:p14="http://schemas.microsoft.com/office/powerpoint/2010/main" val="8217155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92500" lnSpcReduction="20000"/>
          </a:bodyPr>
          <a:lstStyle/>
          <a:p>
            <a:pPr marL="0" indent="0" algn="ctr">
              <a:buNone/>
            </a:pPr>
            <a:r>
              <a:rPr lang="en-US" sz="3600" dirty="0" smtClean="0">
                <a:solidFill>
                  <a:schemeClr val="bg1"/>
                </a:solidFill>
              </a:rPr>
              <a:t>Obedience Under the New Covenant</a:t>
            </a:r>
            <a:endParaRPr lang="en-US" sz="3600" dirty="0" smtClean="0">
              <a:solidFill>
                <a:schemeClr val="bg1"/>
              </a:solidFill>
            </a:endParaRPr>
          </a:p>
          <a:p>
            <a:pPr marL="0" indent="0">
              <a:buNone/>
            </a:pPr>
            <a:r>
              <a:rPr lang="en-US" dirty="0">
                <a:solidFill>
                  <a:schemeClr val="bg1"/>
                </a:solidFill>
              </a:rPr>
              <a:t>I will give them one heart and </a:t>
            </a:r>
            <a:r>
              <a:rPr lang="en-US" b="1" u="sng" dirty="0">
                <a:solidFill>
                  <a:schemeClr val="bg1"/>
                </a:solidFill>
              </a:rPr>
              <a:t>I will put a new Spirit within them</a:t>
            </a:r>
            <a:r>
              <a:rPr lang="en-US" dirty="0">
                <a:solidFill>
                  <a:schemeClr val="bg1"/>
                </a:solidFill>
              </a:rPr>
              <a:t>; I will remove the heart of stone from their bodies and I will give them a heart of flesh, </a:t>
            </a:r>
            <a:r>
              <a:rPr lang="en-US" b="1" u="sng" dirty="0">
                <a:solidFill>
                  <a:schemeClr val="bg1"/>
                </a:solidFill>
              </a:rPr>
              <a:t>so that they may obey my rules (Hebrew, "</a:t>
            </a:r>
            <a:r>
              <a:rPr lang="en-US" b="1" u="sng" dirty="0" err="1">
                <a:solidFill>
                  <a:schemeClr val="bg1"/>
                </a:solidFill>
              </a:rPr>
              <a:t>chukot</a:t>
            </a:r>
            <a:r>
              <a:rPr lang="en-US" b="1" u="sng" dirty="0">
                <a:solidFill>
                  <a:schemeClr val="bg1"/>
                </a:solidFill>
              </a:rPr>
              <a:t>") and keep my right-rulings (Hebrew, "</a:t>
            </a:r>
            <a:r>
              <a:rPr lang="en-US" b="1" u="sng" dirty="0" err="1">
                <a:solidFill>
                  <a:schemeClr val="bg1"/>
                </a:solidFill>
              </a:rPr>
              <a:t>mishpatim</a:t>
            </a:r>
            <a:r>
              <a:rPr lang="en-US" b="1" u="sng" dirty="0">
                <a:solidFill>
                  <a:schemeClr val="bg1"/>
                </a:solidFill>
              </a:rPr>
              <a:t>") and observe them.</a:t>
            </a:r>
            <a:r>
              <a:rPr lang="en-US" dirty="0">
                <a:solidFill>
                  <a:schemeClr val="bg1"/>
                </a:solidFill>
              </a:rPr>
              <a:t> Then they will be my people, and I will be their Elohim. (</a:t>
            </a:r>
            <a:r>
              <a:rPr lang="en-US" dirty="0" err="1">
                <a:solidFill>
                  <a:schemeClr val="bg1"/>
                </a:solidFill>
              </a:rPr>
              <a:t>Yechezqel</a:t>
            </a:r>
            <a:r>
              <a:rPr lang="en-US" dirty="0">
                <a:solidFill>
                  <a:schemeClr val="bg1"/>
                </a:solidFill>
              </a:rPr>
              <a:t> 11:19-20).</a:t>
            </a:r>
            <a:endParaRPr lang="en-US" sz="4800" dirty="0">
              <a:solidFill>
                <a:schemeClr val="bg1"/>
              </a:solidFill>
            </a:endParaRPr>
          </a:p>
        </p:txBody>
      </p:sp>
    </p:spTree>
    <p:extLst>
      <p:ext uri="{BB962C8B-B14F-4D97-AF65-F5344CB8AC3E}">
        <p14:creationId xmlns:p14="http://schemas.microsoft.com/office/powerpoint/2010/main" val="25296276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457201"/>
            <a:ext cx="7724321" cy="4057652"/>
          </a:xfrm>
        </p:spPr>
        <p:txBody>
          <a:bodyPr>
            <a:noAutofit/>
          </a:bodyPr>
          <a:lstStyle/>
          <a:p>
            <a:pPr marL="0" indent="0">
              <a:buNone/>
            </a:pPr>
            <a:r>
              <a:rPr lang="en-US" sz="2400" dirty="0" smtClean="0">
                <a:solidFill>
                  <a:schemeClr val="bg1"/>
                </a:solidFill>
              </a:rPr>
              <a:t>"</a:t>
            </a:r>
            <a:r>
              <a:rPr lang="en-US" sz="2400" dirty="0">
                <a:solidFill>
                  <a:schemeClr val="bg1"/>
                </a:solidFill>
              </a:rPr>
              <a:t>'I will take you from the nations and gather you from all the countries; then I will bring you to your land.  I will sprinkle you with pure water and you will be clean from all your impurities. I will purify you from all your idols.  I will give you a new heart, and I will put a new spirit within you. I will remove the heart of stone from your body and give you a heart of flesh.  </a:t>
            </a:r>
            <a:r>
              <a:rPr lang="en-US" sz="2400" u="sng" dirty="0">
                <a:solidFill>
                  <a:schemeClr val="bg1"/>
                </a:solidFill>
              </a:rPr>
              <a:t>I will put my Spirit within you; I will cause you to walk in my rules (Hebrew, "</a:t>
            </a:r>
            <a:r>
              <a:rPr lang="en-US" sz="2400" u="sng" dirty="0" err="1">
                <a:solidFill>
                  <a:schemeClr val="bg1"/>
                </a:solidFill>
              </a:rPr>
              <a:t>chukot</a:t>
            </a:r>
            <a:r>
              <a:rPr lang="en-US" sz="2400" u="sng" dirty="0">
                <a:solidFill>
                  <a:schemeClr val="bg1"/>
                </a:solidFill>
              </a:rPr>
              <a:t>") and carefully observe my right-rulings (Hebrew, "</a:t>
            </a:r>
            <a:r>
              <a:rPr lang="en-US" sz="2400" u="sng" dirty="0" err="1">
                <a:solidFill>
                  <a:schemeClr val="bg1"/>
                </a:solidFill>
              </a:rPr>
              <a:t>mishpatim</a:t>
            </a:r>
            <a:r>
              <a:rPr lang="en-US" sz="2400" u="sng" dirty="0">
                <a:solidFill>
                  <a:schemeClr val="bg1"/>
                </a:solidFill>
              </a:rPr>
              <a:t>")</a:t>
            </a:r>
            <a:r>
              <a:rPr lang="en-US" sz="2400" dirty="0">
                <a:solidFill>
                  <a:schemeClr val="bg1"/>
                </a:solidFill>
              </a:rPr>
              <a:t>.  Then you will live in the land I gave to your fathers; you will be my people, and I will be your Elohim.  I will save you from all your uncleanness (</a:t>
            </a:r>
            <a:r>
              <a:rPr lang="en-US" sz="2400" dirty="0" err="1">
                <a:solidFill>
                  <a:schemeClr val="bg1"/>
                </a:solidFill>
              </a:rPr>
              <a:t>Yechezqel</a:t>
            </a:r>
            <a:r>
              <a:rPr lang="en-US" sz="2400" dirty="0">
                <a:solidFill>
                  <a:schemeClr val="bg1"/>
                </a:solidFill>
              </a:rPr>
              <a:t> 36:24-29).</a:t>
            </a:r>
          </a:p>
        </p:txBody>
      </p:sp>
    </p:spTree>
    <p:extLst>
      <p:ext uri="{BB962C8B-B14F-4D97-AF65-F5344CB8AC3E}">
        <p14:creationId xmlns:p14="http://schemas.microsoft.com/office/powerpoint/2010/main" val="21873572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lnSpcReduction="10000"/>
          </a:bodyPr>
          <a:lstStyle/>
          <a:p>
            <a:pPr marL="0" indent="0" algn="ctr">
              <a:buNone/>
            </a:pPr>
            <a:r>
              <a:rPr lang="en-US" sz="3600" dirty="0" smtClean="0">
                <a:solidFill>
                  <a:schemeClr val="bg1"/>
                </a:solidFill>
              </a:rPr>
              <a:t>A “New” or a “Renewed” Covenant?</a:t>
            </a:r>
            <a:endParaRPr lang="en-US" sz="3600" dirty="0" smtClean="0">
              <a:solidFill>
                <a:schemeClr val="bg1"/>
              </a:solidFill>
            </a:endParaRPr>
          </a:p>
          <a:p>
            <a:pPr marL="0" indent="0">
              <a:buNone/>
            </a:pPr>
            <a:r>
              <a:rPr lang="en-US" dirty="0" smtClean="0">
                <a:solidFill>
                  <a:schemeClr val="bg1"/>
                </a:solidFill>
              </a:rPr>
              <a:t>Same: Torah, Requirement to Keep Torah – all the laws and right-rulings of Yahuwah</a:t>
            </a:r>
          </a:p>
          <a:p>
            <a:pPr marL="0" indent="0">
              <a:buNone/>
            </a:pPr>
            <a:r>
              <a:rPr lang="en-US" dirty="0" smtClean="0">
                <a:solidFill>
                  <a:schemeClr val="bg1"/>
                </a:solidFill>
              </a:rPr>
              <a:t>Different: The blood that ratifies it, written on our hearts</a:t>
            </a:r>
          </a:p>
          <a:p>
            <a:pPr marL="0" indent="0">
              <a:buNone/>
            </a:pPr>
            <a:r>
              <a:rPr lang="en-US" dirty="0" smtClean="0">
                <a:solidFill>
                  <a:schemeClr val="bg1"/>
                </a:solidFill>
              </a:rPr>
              <a:t>End Result: Same – Yahuwah will be our Elohim and we will be His people.</a:t>
            </a:r>
            <a:endParaRPr lang="en-US" dirty="0">
              <a:solidFill>
                <a:schemeClr val="bg1"/>
              </a:solidFill>
            </a:endParaRPr>
          </a:p>
        </p:txBody>
      </p:sp>
    </p:spTree>
    <p:extLst>
      <p:ext uri="{BB962C8B-B14F-4D97-AF65-F5344CB8AC3E}">
        <p14:creationId xmlns:p14="http://schemas.microsoft.com/office/powerpoint/2010/main" val="19485243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lnSpcReduction="10000"/>
          </a:bodyPr>
          <a:lstStyle/>
          <a:p>
            <a:pPr marL="0" indent="0" algn="ctr">
              <a:buNone/>
            </a:pPr>
            <a:r>
              <a:rPr lang="en-US" sz="3600" dirty="0" smtClean="0">
                <a:solidFill>
                  <a:schemeClr val="bg1"/>
                </a:solidFill>
              </a:rPr>
              <a:t>Ephesians 1:9-10</a:t>
            </a:r>
            <a:endParaRPr lang="en-US" sz="3600" dirty="0" smtClean="0">
              <a:solidFill>
                <a:schemeClr val="bg1"/>
              </a:solidFill>
            </a:endParaRPr>
          </a:p>
          <a:p>
            <a:pPr marL="0" indent="0">
              <a:buNone/>
            </a:pPr>
            <a:r>
              <a:rPr lang="en-US" dirty="0">
                <a:solidFill>
                  <a:schemeClr val="bg1"/>
                </a:solidFill>
              </a:rPr>
              <a:t>And he made known to us the mystery of his will according to his good pleasure, which he purposed in Messiah,</a:t>
            </a:r>
          </a:p>
          <a:p>
            <a:pPr marL="0" indent="0">
              <a:buNone/>
            </a:pPr>
            <a:r>
              <a:rPr lang="en-US" dirty="0" smtClean="0">
                <a:solidFill>
                  <a:schemeClr val="bg1"/>
                </a:solidFill>
              </a:rPr>
              <a:t>to </a:t>
            </a:r>
            <a:r>
              <a:rPr lang="en-US" dirty="0">
                <a:solidFill>
                  <a:schemeClr val="bg1"/>
                </a:solidFill>
              </a:rPr>
              <a:t>be put into effect when the times will have reached their fulfillment-- to bring all things in heaven and on earth together under one head, even Messiah.</a:t>
            </a:r>
          </a:p>
          <a:p>
            <a:pPr marL="0" indent="0">
              <a:buNone/>
            </a:pPr>
            <a:endParaRPr lang="en-US" dirty="0">
              <a:solidFill>
                <a:schemeClr val="bg1"/>
              </a:solidFill>
            </a:endParaRPr>
          </a:p>
        </p:txBody>
      </p:sp>
    </p:spTree>
    <p:extLst>
      <p:ext uri="{BB962C8B-B14F-4D97-AF65-F5344CB8AC3E}">
        <p14:creationId xmlns:p14="http://schemas.microsoft.com/office/powerpoint/2010/main" val="19421859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20000"/>
          </a:bodyPr>
          <a:lstStyle/>
          <a:p>
            <a:pPr marL="0" indent="0" algn="ctr">
              <a:buNone/>
            </a:pPr>
            <a:r>
              <a:rPr lang="en-US" sz="3600" dirty="0" smtClean="0">
                <a:solidFill>
                  <a:schemeClr val="bg1"/>
                </a:solidFill>
              </a:rPr>
              <a:t>The Covenants of the Promise</a:t>
            </a:r>
            <a:endParaRPr lang="en-US" sz="3600" dirty="0" smtClean="0">
              <a:solidFill>
                <a:schemeClr val="bg1"/>
              </a:solidFill>
            </a:endParaRPr>
          </a:p>
          <a:p>
            <a:pPr marL="0" indent="0">
              <a:buNone/>
            </a:pPr>
            <a:r>
              <a:rPr lang="en-US" dirty="0">
                <a:solidFill>
                  <a:schemeClr val="bg1"/>
                </a:solidFill>
              </a:rPr>
              <a:t>Therefore, remember that formerly you who are Gentiles by birth and called "uncircumcised" by those who call themselves "the circumcision" (that done in the body by the hands of men)--</a:t>
            </a:r>
          </a:p>
          <a:p>
            <a:pPr marL="0" indent="0">
              <a:buNone/>
            </a:pPr>
            <a:r>
              <a:rPr lang="en-US" dirty="0" smtClean="0">
                <a:solidFill>
                  <a:schemeClr val="bg1"/>
                </a:solidFill>
              </a:rPr>
              <a:t>remember </a:t>
            </a:r>
            <a:r>
              <a:rPr lang="en-US" dirty="0">
                <a:solidFill>
                  <a:schemeClr val="bg1"/>
                </a:solidFill>
              </a:rPr>
              <a:t>that at that time you were separate from Messiah, excluded from citizenship in </a:t>
            </a:r>
            <a:r>
              <a:rPr lang="en-US" dirty="0" err="1">
                <a:solidFill>
                  <a:schemeClr val="bg1"/>
                </a:solidFill>
              </a:rPr>
              <a:t>Yisrael</a:t>
            </a:r>
            <a:r>
              <a:rPr lang="en-US" dirty="0">
                <a:solidFill>
                  <a:schemeClr val="bg1"/>
                </a:solidFill>
              </a:rPr>
              <a:t> and foreigners to </a:t>
            </a:r>
            <a:r>
              <a:rPr lang="en-US" u="sng" dirty="0">
                <a:solidFill>
                  <a:schemeClr val="bg1"/>
                </a:solidFill>
              </a:rPr>
              <a:t>the covenants of the promise</a:t>
            </a:r>
            <a:r>
              <a:rPr lang="en-US" dirty="0">
                <a:solidFill>
                  <a:schemeClr val="bg1"/>
                </a:solidFill>
              </a:rPr>
              <a:t>, without hope and without Elohim in the world</a:t>
            </a:r>
            <a:r>
              <a:rPr lang="en-US" dirty="0" smtClean="0">
                <a:solidFill>
                  <a:schemeClr val="bg1"/>
                </a:solidFill>
              </a:rPr>
              <a:t>. (Ephesians 2:11-12)</a:t>
            </a:r>
            <a:endParaRPr lang="en-US" dirty="0">
              <a:solidFill>
                <a:schemeClr val="bg1"/>
              </a:solidFill>
            </a:endParaRPr>
          </a:p>
        </p:txBody>
      </p:sp>
    </p:spTree>
    <p:extLst>
      <p:ext uri="{BB962C8B-B14F-4D97-AF65-F5344CB8AC3E}">
        <p14:creationId xmlns:p14="http://schemas.microsoft.com/office/powerpoint/2010/main" val="39110251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77500" lnSpcReduction="20000"/>
          </a:bodyPr>
          <a:lstStyle/>
          <a:p>
            <a:pPr marL="0" indent="0" algn="ctr">
              <a:buNone/>
            </a:pPr>
            <a:r>
              <a:rPr lang="en-US" sz="3600" dirty="0" smtClean="0">
                <a:solidFill>
                  <a:schemeClr val="bg1"/>
                </a:solidFill>
              </a:rPr>
              <a:t>No Second Class Citizens Here</a:t>
            </a:r>
            <a:endParaRPr lang="en-US" sz="3600" dirty="0" smtClean="0">
              <a:solidFill>
                <a:schemeClr val="bg1"/>
              </a:solidFill>
            </a:endParaRPr>
          </a:p>
          <a:p>
            <a:pPr marL="0" indent="0">
              <a:buNone/>
            </a:pPr>
            <a:r>
              <a:rPr lang="en-US" dirty="0">
                <a:solidFill>
                  <a:schemeClr val="bg1"/>
                </a:solidFill>
              </a:rPr>
              <a:t>Consequently, </a:t>
            </a:r>
            <a:r>
              <a:rPr lang="en-US" u="sng" dirty="0">
                <a:solidFill>
                  <a:schemeClr val="bg1"/>
                </a:solidFill>
              </a:rPr>
              <a:t>you are no longer foreigners and aliens</a:t>
            </a:r>
            <a:r>
              <a:rPr lang="en-US" dirty="0">
                <a:solidFill>
                  <a:schemeClr val="bg1"/>
                </a:solidFill>
              </a:rPr>
              <a:t>, but fellow citizens with Elohim's people and members of Elohim's household,</a:t>
            </a:r>
          </a:p>
          <a:p>
            <a:pPr marL="0" indent="0">
              <a:buNone/>
            </a:pPr>
            <a:r>
              <a:rPr lang="en-US" dirty="0" smtClean="0">
                <a:solidFill>
                  <a:schemeClr val="bg1"/>
                </a:solidFill>
              </a:rPr>
              <a:t>built </a:t>
            </a:r>
            <a:r>
              <a:rPr lang="en-US" dirty="0">
                <a:solidFill>
                  <a:schemeClr val="bg1"/>
                </a:solidFill>
              </a:rPr>
              <a:t>on the foundation of the apostles and prophets, with Messiah </a:t>
            </a:r>
            <a:r>
              <a:rPr lang="en-US" dirty="0" err="1">
                <a:solidFill>
                  <a:schemeClr val="bg1"/>
                </a:solidFill>
              </a:rPr>
              <a:t>Yahusha</a:t>
            </a:r>
            <a:r>
              <a:rPr lang="en-US" dirty="0">
                <a:solidFill>
                  <a:schemeClr val="bg1"/>
                </a:solidFill>
              </a:rPr>
              <a:t> himself as the chief cornerstone.</a:t>
            </a:r>
          </a:p>
          <a:p>
            <a:pPr marL="0" indent="0">
              <a:buNone/>
            </a:pPr>
            <a:r>
              <a:rPr lang="en-US" dirty="0" smtClean="0">
                <a:solidFill>
                  <a:schemeClr val="bg1"/>
                </a:solidFill>
              </a:rPr>
              <a:t>In </a:t>
            </a:r>
            <a:r>
              <a:rPr lang="en-US" dirty="0">
                <a:solidFill>
                  <a:schemeClr val="bg1"/>
                </a:solidFill>
              </a:rPr>
              <a:t>him the whole building is joined together and rises to become a holy temple in Yahuwah.</a:t>
            </a:r>
          </a:p>
          <a:p>
            <a:pPr marL="0" indent="0">
              <a:buNone/>
            </a:pPr>
            <a:r>
              <a:rPr lang="en-US" dirty="0" smtClean="0">
                <a:solidFill>
                  <a:schemeClr val="bg1"/>
                </a:solidFill>
              </a:rPr>
              <a:t>And </a:t>
            </a:r>
            <a:r>
              <a:rPr lang="en-US" dirty="0">
                <a:solidFill>
                  <a:schemeClr val="bg1"/>
                </a:solidFill>
              </a:rPr>
              <a:t>in him you too are being built together to become a dwelling in which Elohim lives by his Spirit</a:t>
            </a:r>
            <a:r>
              <a:rPr lang="en-US" dirty="0" smtClean="0">
                <a:solidFill>
                  <a:schemeClr val="bg1"/>
                </a:solidFill>
              </a:rPr>
              <a:t>.</a:t>
            </a:r>
            <a:r>
              <a:rPr lang="en-US" dirty="0">
                <a:solidFill>
                  <a:schemeClr val="bg1"/>
                </a:solidFill>
              </a:rPr>
              <a:t> </a:t>
            </a:r>
            <a:r>
              <a:rPr lang="en-US" dirty="0" smtClean="0">
                <a:solidFill>
                  <a:schemeClr val="bg1"/>
                </a:solidFill>
              </a:rPr>
              <a:t>(Ephesians 2:19-22)</a:t>
            </a:r>
            <a:endParaRPr lang="en-US" dirty="0"/>
          </a:p>
        </p:txBody>
      </p:sp>
    </p:spTree>
    <p:extLst>
      <p:ext uri="{BB962C8B-B14F-4D97-AF65-F5344CB8AC3E}">
        <p14:creationId xmlns:p14="http://schemas.microsoft.com/office/powerpoint/2010/main" val="2869432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20000"/>
          </a:bodyPr>
          <a:lstStyle/>
          <a:p>
            <a:pPr marL="0" indent="0" algn="ctr">
              <a:buNone/>
            </a:pPr>
            <a:r>
              <a:rPr lang="en-US" sz="3600" dirty="0" smtClean="0">
                <a:solidFill>
                  <a:schemeClr val="bg1"/>
                </a:solidFill>
              </a:rPr>
              <a:t>The Mystery of the Gospel</a:t>
            </a:r>
          </a:p>
          <a:p>
            <a:pPr marL="0" indent="0">
              <a:buNone/>
            </a:pPr>
            <a:r>
              <a:rPr lang="en-US" dirty="0" smtClean="0">
                <a:solidFill>
                  <a:schemeClr val="bg1"/>
                </a:solidFill>
              </a:rPr>
              <a:t>In </a:t>
            </a:r>
            <a:r>
              <a:rPr lang="en-US" dirty="0">
                <a:solidFill>
                  <a:schemeClr val="bg1"/>
                </a:solidFill>
              </a:rPr>
              <a:t>reading this, then, you will be able to understand my insight into the mystery of Messiah,</a:t>
            </a:r>
          </a:p>
          <a:p>
            <a:pPr marL="0" indent="0">
              <a:buNone/>
            </a:pPr>
            <a:r>
              <a:rPr lang="en-US" dirty="0" smtClean="0">
                <a:solidFill>
                  <a:schemeClr val="bg1"/>
                </a:solidFill>
              </a:rPr>
              <a:t>which </a:t>
            </a:r>
            <a:r>
              <a:rPr lang="en-US" dirty="0">
                <a:solidFill>
                  <a:schemeClr val="bg1"/>
                </a:solidFill>
              </a:rPr>
              <a:t>was not made known to men in other generations as it has now been revealed by the Spirit to Elohim's holy apostles and prophets.</a:t>
            </a:r>
          </a:p>
          <a:p>
            <a:pPr marL="0" indent="0">
              <a:buNone/>
            </a:pPr>
            <a:r>
              <a:rPr lang="en-US" dirty="0" smtClean="0">
                <a:solidFill>
                  <a:schemeClr val="bg1"/>
                </a:solidFill>
              </a:rPr>
              <a:t>This </a:t>
            </a:r>
            <a:r>
              <a:rPr lang="en-US" dirty="0">
                <a:solidFill>
                  <a:schemeClr val="bg1"/>
                </a:solidFill>
              </a:rPr>
              <a:t>mystery is that through the gospel the Gentiles are </a:t>
            </a:r>
            <a:r>
              <a:rPr lang="en-US" u="sng" dirty="0">
                <a:solidFill>
                  <a:schemeClr val="bg1"/>
                </a:solidFill>
              </a:rPr>
              <a:t>heirs together with </a:t>
            </a:r>
            <a:r>
              <a:rPr lang="en-US" u="sng" dirty="0" err="1">
                <a:solidFill>
                  <a:schemeClr val="bg1"/>
                </a:solidFill>
              </a:rPr>
              <a:t>Yisrael</a:t>
            </a:r>
            <a:r>
              <a:rPr lang="en-US" dirty="0">
                <a:solidFill>
                  <a:schemeClr val="bg1"/>
                </a:solidFill>
              </a:rPr>
              <a:t>, </a:t>
            </a:r>
            <a:r>
              <a:rPr lang="en-US" u="sng" dirty="0">
                <a:solidFill>
                  <a:schemeClr val="bg1"/>
                </a:solidFill>
              </a:rPr>
              <a:t>members together of one body</a:t>
            </a:r>
            <a:r>
              <a:rPr lang="en-US" dirty="0">
                <a:solidFill>
                  <a:schemeClr val="bg1"/>
                </a:solidFill>
              </a:rPr>
              <a:t>, and </a:t>
            </a:r>
            <a:r>
              <a:rPr lang="en-US" u="sng" dirty="0">
                <a:solidFill>
                  <a:schemeClr val="bg1"/>
                </a:solidFill>
              </a:rPr>
              <a:t>sharers together in the promise</a:t>
            </a:r>
            <a:r>
              <a:rPr lang="en-US" dirty="0">
                <a:solidFill>
                  <a:schemeClr val="bg1"/>
                </a:solidFill>
              </a:rPr>
              <a:t> in Messiah </a:t>
            </a:r>
            <a:r>
              <a:rPr lang="en-US" dirty="0" err="1">
                <a:solidFill>
                  <a:schemeClr val="bg1"/>
                </a:solidFill>
              </a:rPr>
              <a:t>Yahusha</a:t>
            </a:r>
            <a:r>
              <a:rPr lang="en-US" dirty="0" smtClean="0">
                <a:solidFill>
                  <a:schemeClr val="bg1"/>
                </a:solidFill>
              </a:rPr>
              <a:t>.</a:t>
            </a:r>
            <a:r>
              <a:rPr lang="en-US" dirty="0">
                <a:solidFill>
                  <a:schemeClr val="bg1"/>
                </a:solidFill>
              </a:rPr>
              <a:t> </a:t>
            </a:r>
            <a:r>
              <a:rPr lang="en-US" dirty="0" smtClean="0">
                <a:solidFill>
                  <a:schemeClr val="bg1"/>
                </a:solidFill>
              </a:rPr>
              <a:t>(Ephesians 3:4-6)</a:t>
            </a:r>
            <a:endParaRPr lang="en-US" dirty="0"/>
          </a:p>
        </p:txBody>
      </p:sp>
    </p:spTree>
    <p:extLst>
      <p:ext uri="{BB962C8B-B14F-4D97-AF65-F5344CB8AC3E}">
        <p14:creationId xmlns:p14="http://schemas.microsoft.com/office/powerpoint/2010/main" val="272123970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92500" lnSpcReduction="20000"/>
          </a:bodyPr>
          <a:lstStyle/>
          <a:p>
            <a:pPr marL="0" indent="0" algn="ctr">
              <a:buNone/>
            </a:pPr>
            <a:r>
              <a:rPr lang="en-US" sz="3600" dirty="0" smtClean="0">
                <a:solidFill>
                  <a:schemeClr val="bg1"/>
                </a:solidFill>
              </a:rPr>
              <a:t>The Covenants of Promise Tell of Abba’s Redemption</a:t>
            </a:r>
            <a:endParaRPr lang="en-US" sz="3600" dirty="0" smtClean="0">
              <a:solidFill>
                <a:schemeClr val="bg1"/>
              </a:solidFill>
            </a:endParaRPr>
          </a:p>
          <a:p>
            <a:pPr marL="0" indent="0">
              <a:buNone/>
            </a:pPr>
            <a:r>
              <a:rPr lang="en-US" dirty="0" smtClean="0">
                <a:solidFill>
                  <a:schemeClr val="bg1"/>
                </a:solidFill>
              </a:rPr>
              <a:t>The promises made to Avraham will be fulfilled in </a:t>
            </a:r>
            <a:r>
              <a:rPr lang="en-US" dirty="0" err="1" smtClean="0">
                <a:solidFill>
                  <a:schemeClr val="bg1"/>
                </a:solidFill>
              </a:rPr>
              <a:t>Yeshua</a:t>
            </a:r>
            <a:r>
              <a:rPr lang="en-US" dirty="0" smtClean="0">
                <a:solidFill>
                  <a:schemeClr val="bg1"/>
                </a:solidFill>
              </a:rPr>
              <a:t> in the Messianic Age</a:t>
            </a:r>
          </a:p>
          <a:p>
            <a:pPr marL="0" indent="0">
              <a:buNone/>
            </a:pPr>
            <a:r>
              <a:rPr lang="en-US" dirty="0" smtClean="0">
                <a:solidFill>
                  <a:schemeClr val="bg1"/>
                </a:solidFill>
              </a:rPr>
              <a:t>These </a:t>
            </a:r>
            <a:r>
              <a:rPr lang="en-US" dirty="0">
                <a:solidFill>
                  <a:schemeClr val="bg1"/>
                </a:solidFill>
              </a:rPr>
              <a:t>were all commended for their faith, yet none of them received what had been </a:t>
            </a:r>
            <a:r>
              <a:rPr lang="en-US" dirty="0" smtClean="0">
                <a:solidFill>
                  <a:schemeClr val="bg1"/>
                </a:solidFill>
              </a:rPr>
              <a:t>promised. </a:t>
            </a:r>
            <a:r>
              <a:rPr lang="en-US" dirty="0">
                <a:solidFill>
                  <a:schemeClr val="bg1"/>
                </a:solidFill>
              </a:rPr>
              <a:t>Elohim had planned something better for us so that only together with us would they be made perfect</a:t>
            </a:r>
            <a:r>
              <a:rPr lang="en-US" dirty="0" smtClean="0">
                <a:solidFill>
                  <a:schemeClr val="bg1"/>
                </a:solidFill>
              </a:rPr>
              <a:t>.</a:t>
            </a:r>
            <a:r>
              <a:rPr lang="en-US" dirty="0">
                <a:solidFill>
                  <a:schemeClr val="bg1"/>
                </a:solidFill>
              </a:rPr>
              <a:t> </a:t>
            </a:r>
            <a:r>
              <a:rPr lang="en-US" dirty="0" smtClean="0">
                <a:solidFill>
                  <a:schemeClr val="bg1"/>
                </a:solidFill>
              </a:rPr>
              <a:t>(Hebrews 11:39-40)</a:t>
            </a:r>
            <a:endParaRPr lang="en-US" dirty="0"/>
          </a:p>
        </p:txBody>
      </p:sp>
    </p:spTree>
    <p:extLst>
      <p:ext uri="{BB962C8B-B14F-4D97-AF65-F5344CB8AC3E}">
        <p14:creationId xmlns:p14="http://schemas.microsoft.com/office/powerpoint/2010/main" val="429029696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lnSpcReduction="10000"/>
          </a:bodyPr>
          <a:lstStyle/>
          <a:p>
            <a:pPr marL="0" indent="0" algn="ctr">
              <a:buNone/>
            </a:pPr>
            <a:r>
              <a:rPr lang="en-US" sz="3600" dirty="0">
                <a:solidFill>
                  <a:schemeClr val="bg1"/>
                </a:solidFill>
              </a:rPr>
              <a:t>The Covenants of </a:t>
            </a:r>
            <a:r>
              <a:rPr lang="en-US" sz="3600" dirty="0" smtClean="0">
                <a:solidFill>
                  <a:schemeClr val="bg1"/>
                </a:solidFill>
              </a:rPr>
              <a:t>Promise Provide the Legal Parameters for Relationship with the Living Elohim </a:t>
            </a:r>
            <a:endParaRPr lang="en-US" sz="3600" dirty="0" smtClean="0">
              <a:solidFill>
                <a:schemeClr val="bg1"/>
              </a:solidFill>
            </a:endParaRPr>
          </a:p>
          <a:p>
            <a:pPr marL="0" indent="0">
              <a:buNone/>
            </a:pPr>
            <a:r>
              <a:rPr lang="en-US" dirty="0" smtClean="0">
                <a:solidFill>
                  <a:schemeClr val="bg1"/>
                </a:solidFill>
              </a:rPr>
              <a:t>These parameters are in the form of laws and right-rulings</a:t>
            </a:r>
          </a:p>
          <a:p>
            <a:pPr marL="0" indent="0">
              <a:buNone/>
            </a:pPr>
            <a:r>
              <a:rPr lang="en-US" dirty="0" smtClean="0">
                <a:solidFill>
                  <a:schemeClr val="bg1"/>
                </a:solidFill>
              </a:rPr>
              <a:t>We keep the covenant by obeying the laws</a:t>
            </a:r>
          </a:p>
          <a:p>
            <a:pPr marL="0" indent="0">
              <a:buNone/>
            </a:pPr>
            <a:r>
              <a:rPr lang="en-US" dirty="0" smtClean="0">
                <a:solidFill>
                  <a:schemeClr val="bg1"/>
                </a:solidFill>
              </a:rPr>
              <a:t>Ultimately, we are judged by our works</a:t>
            </a:r>
            <a:endParaRPr lang="en-US" dirty="0">
              <a:solidFill>
                <a:schemeClr val="bg1"/>
              </a:solidFill>
            </a:endParaRPr>
          </a:p>
        </p:txBody>
      </p:sp>
    </p:spTree>
    <p:extLst>
      <p:ext uri="{BB962C8B-B14F-4D97-AF65-F5344CB8AC3E}">
        <p14:creationId xmlns:p14="http://schemas.microsoft.com/office/powerpoint/2010/main" val="156641420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657227"/>
            <a:ext cx="7699829"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r>
              <a:rPr lang="en-US" sz="3600" dirty="0" smtClean="0">
                <a:solidFill>
                  <a:schemeClr val="bg1"/>
                </a:solidFill>
                <a:latin typeface="Helvetica" pitchFamily="34" charset="0"/>
                <a:cs typeface="Helvetica" pitchFamily="34" charset="0"/>
              </a:rPr>
              <a:t>For more information, visit my Bible Study Website:</a:t>
            </a:r>
          </a:p>
          <a:p>
            <a:pPr algn="ctr">
              <a:buNone/>
            </a:pPr>
            <a:r>
              <a:rPr lang="en-US" sz="4000" dirty="0" smtClean="0">
                <a:solidFill>
                  <a:schemeClr val="bg1"/>
                </a:solidFill>
                <a:latin typeface="Helvetica" pitchFamily="34" charset="0"/>
              </a:rPr>
              <a:t>www.BibleTruth.cc</a:t>
            </a:r>
            <a:endParaRPr lang="en-US" sz="4000" dirty="0">
              <a:solidFill>
                <a:schemeClr val="bg1"/>
              </a:solidFill>
            </a:endParaRPr>
          </a:p>
        </p:txBody>
      </p:sp>
    </p:spTree>
    <p:extLst>
      <p:ext uri="{BB962C8B-B14F-4D97-AF65-F5344CB8AC3E}">
        <p14:creationId xmlns:p14="http://schemas.microsoft.com/office/powerpoint/2010/main" val="7589681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Prayer</a:t>
            </a:r>
            <a:endParaRPr lang="en-US" sz="4000" dirty="0">
              <a:solidFill>
                <a:schemeClr val="bg1"/>
              </a:solidFill>
            </a:endParaRPr>
          </a:p>
        </p:txBody>
      </p:sp>
    </p:spTree>
    <p:extLst>
      <p:ext uri="{BB962C8B-B14F-4D97-AF65-F5344CB8AC3E}">
        <p14:creationId xmlns:p14="http://schemas.microsoft.com/office/powerpoint/2010/main" val="45123113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The Aaronic Blessing</a:t>
            </a:r>
            <a:endParaRPr lang="en-US" sz="4000" dirty="0">
              <a:solidFill>
                <a:schemeClr val="bg1"/>
              </a:solidFill>
            </a:endParaRPr>
          </a:p>
        </p:txBody>
      </p:sp>
    </p:spTree>
    <p:extLst>
      <p:ext uri="{BB962C8B-B14F-4D97-AF65-F5344CB8AC3E}">
        <p14:creationId xmlns:p14="http://schemas.microsoft.com/office/powerpoint/2010/main" val="245228937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76033</TotalTime>
  <Words>3771</Words>
  <Application>Microsoft Office PowerPoint</Application>
  <PresentationFormat>On-screen Show (16:9)</PresentationFormat>
  <Paragraphs>272</Paragraphs>
  <Slides>58</Slides>
  <Notes>58</Notes>
  <HiddenSlides>0</HiddenSlides>
  <MMClips>0</MMClips>
  <ScaleCrop>false</ScaleCrop>
  <HeadingPairs>
    <vt:vector size="4" baseType="variant">
      <vt:variant>
        <vt:lpstr>Theme</vt:lpstr>
      </vt:variant>
      <vt:variant>
        <vt:i4>10</vt:i4>
      </vt:variant>
      <vt:variant>
        <vt:lpstr>Slide Titles</vt:lpstr>
      </vt:variant>
      <vt:variant>
        <vt:i4>58</vt:i4>
      </vt:variant>
    </vt:vector>
  </HeadingPairs>
  <TitlesOfParts>
    <vt:vector size="68" baseType="lpstr">
      <vt:lpstr>Office Theme</vt:lpstr>
      <vt:lpstr>10_Office Theme</vt:lpstr>
      <vt:lpstr>12_Office Theme</vt:lpstr>
      <vt:lpstr>4_Office Theme</vt:lpstr>
      <vt:lpstr>5_Office Theme</vt:lpstr>
      <vt:lpstr>6_Office Theme</vt:lpstr>
      <vt:lpstr>7_Office Theme</vt:lpstr>
      <vt:lpstr>8_Office Theme</vt:lpstr>
      <vt:lpstr>9_Office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603</cp:revision>
  <dcterms:created xsi:type="dcterms:W3CDTF">2012-08-10T17:43:01Z</dcterms:created>
  <dcterms:modified xsi:type="dcterms:W3CDTF">2016-06-25T12:06:34Z</dcterms:modified>
</cp:coreProperties>
</file>