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4" r:id="rId2"/>
    <p:sldId id="1429" r:id="rId3"/>
    <p:sldId id="1183" r:id="rId4"/>
    <p:sldId id="1464" r:id="rId5"/>
    <p:sldId id="1479" r:id="rId6"/>
    <p:sldId id="1480" r:id="rId7"/>
    <p:sldId id="1478" r:id="rId8"/>
    <p:sldId id="1465" r:id="rId9"/>
    <p:sldId id="1482" r:id="rId10"/>
    <p:sldId id="1466" r:id="rId11"/>
    <p:sldId id="1468" r:id="rId12"/>
    <p:sldId id="1467" r:id="rId13"/>
    <p:sldId id="1483" r:id="rId14"/>
    <p:sldId id="1469" r:id="rId15"/>
    <p:sldId id="1470" r:id="rId16"/>
    <p:sldId id="1471" r:id="rId17"/>
    <p:sldId id="1472" r:id="rId18"/>
    <p:sldId id="1484" r:id="rId19"/>
    <p:sldId id="1473" r:id="rId20"/>
    <p:sldId id="1485" r:id="rId21"/>
    <p:sldId id="1486" r:id="rId22"/>
    <p:sldId id="1474" r:id="rId23"/>
    <p:sldId id="1481" r:id="rId24"/>
    <p:sldId id="1463" r:id="rId25"/>
    <p:sldId id="7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86" d="100"/>
          <a:sy n="86" d="100"/>
        </p:scale>
        <p:origin x="108" y="37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4/22/2021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4/22/2021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289932"/>
            <a:ext cx="11489633" cy="6339467"/>
          </a:xfrm>
        </p:spPr>
        <p:txBody>
          <a:bodyPr>
            <a:normAutofit fontScale="92500" lnSpcReduction="10000"/>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smtClean="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smtClean="0">
                <a:solidFill>
                  <a:schemeClr val="tx1">
                    <a:lumMod val="95000"/>
                    <a:lumOff val="5000"/>
                  </a:schemeClr>
                </a:solidFill>
                <a:latin typeface="Helvetica" pitchFamily="34" charset="0"/>
                <a:cs typeface="Helvetica" pitchFamily="34" charset="0"/>
              </a:rPr>
              <a:t>Welcome </a:t>
            </a:r>
            <a:r>
              <a:rPr lang="en-US" sz="3733" b="1" dirty="0">
                <a:solidFill>
                  <a:schemeClr val="tx1">
                    <a:lumMod val="95000"/>
                    <a:lumOff val="5000"/>
                  </a:schemeClr>
                </a:solidFill>
                <a:latin typeface="Helvetica" pitchFamily="34" charset="0"/>
                <a:cs typeface="Helvetica" pitchFamily="34" charset="0"/>
              </a:rPr>
              <a:t>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a:t>
            </a:r>
            <a:r>
              <a:rPr lang="en-US" sz="5333" b="1" dirty="0" smtClean="0">
                <a:solidFill>
                  <a:schemeClr val="tx1">
                    <a:lumMod val="95000"/>
                    <a:lumOff val="5000"/>
                  </a:schemeClr>
                </a:solidFill>
                <a:latin typeface="Helvetica" pitchFamily="34" charset="0"/>
                <a:cs typeface="Helvetica" pitchFamily="34" charset="0"/>
              </a:rPr>
              <a:t>24</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Transition</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Spiritual Warfare</a:t>
            </a:r>
          </a:p>
          <a:p>
            <a:pPr marL="0" indent="0">
              <a:buNone/>
            </a:pPr>
            <a:r>
              <a:rPr lang="en-US" sz="4000" b="1" dirty="0"/>
              <a:t>The </a:t>
            </a:r>
            <a:r>
              <a:rPr lang="en-US" sz="4000" b="1" dirty="0" smtClean="0"/>
              <a:t>Spiritual Nature of Our Life in Messiah</a:t>
            </a:r>
            <a:endParaRPr lang="en-US" sz="4000" b="1" dirty="0" smtClean="0"/>
          </a:p>
          <a:p>
            <a:pPr marL="0" indent="0">
              <a:buNone/>
            </a:pPr>
            <a:r>
              <a:rPr lang="en-US" sz="4000" b="1" dirty="0" smtClean="0"/>
              <a:t>The Spiritual Gifts\Matters</a:t>
            </a:r>
            <a:endParaRPr lang="en-US" sz="4000" b="1" dirty="0" smtClean="0"/>
          </a:p>
        </p:txBody>
      </p:sp>
    </p:spTree>
    <p:extLst>
      <p:ext uri="{BB962C8B-B14F-4D97-AF65-F5344CB8AC3E}">
        <p14:creationId xmlns:p14="http://schemas.microsoft.com/office/powerpoint/2010/main" val="1856045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Concerning Spiritual Gifts</a:t>
            </a:r>
            <a:endParaRPr lang="en-US" sz="5333" b="1" dirty="0" smtClean="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Understanding the Need For All the Gifts in the Body – 1 Corinthians 12 </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758282"/>
          </a:xfrm>
        </p:spPr>
        <p:txBody>
          <a:bodyPr>
            <a:noAutofit/>
          </a:bodyPr>
          <a:lstStyle/>
          <a:p>
            <a:pPr algn="ctr"/>
            <a:r>
              <a:rPr lang="en-US" sz="4800" b="1" dirty="0" smtClean="0">
                <a:latin typeface="+mn-lt"/>
              </a:rPr>
              <a:t>What is Spiritual?</a:t>
            </a:r>
            <a:endParaRPr lang="en-US" sz="4800" b="1" dirty="0">
              <a:latin typeface="+mn-lt"/>
            </a:endParaRPr>
          </a:p>
        </p:txBody>
      </p:sp>
      <p:sp>
        <p:nvSpPr>
          <p:cNvPr id="3" name="Content Placeholder 2"/>
          <p:cNvSpPr>
            <a:spLocks noGrp="1"/>
          </p:cNvSpPr>
          <p:nvPr>
            <p:ph idx="1"/>
          </p:nvPr>
        </p:nvSpPr>
        <p:spPr>
          <a:xfrm>
            <a:off x="609600" y="758283"/>
            <a:ext cx="10972800" cy="6017997"/>
          </a:xfrm>
        </p:spPr>
        <p:txBody>
          <a:bodyPr>
            <a:noAutofit/>
          </a:bodyPr>
          <a:lstStyle/>
          <a:p>
            <a:pPr marL="0" indent="0">
              <a:buNone/>
            </a:pPr>
            <a:r>
              <a:rPr lang="en-US" sz="4000" b="1" dirty="0" smtClean="0"/>
              <a:t>1 Corinthians 12:1  </a:t>
            </a:r>
            <a:r>
              <a:rPr lang="en-US" sz="4000" b="1" dirty="0" smtClean="0"/>
              <a:t>Now </a:t>
            </a:r>
            <a:r>
              <a:rPr lang="en-US" sz="4000" b="1" dirty="0"/>
              <a:t>concerning </a:t>
            </a:r>
            <a:r>
              <a:rPr lang="en-US" sz="4000" b="1" dirty="0" smtClean="0"/>
              <a:t>spiritual…</a:t>
            </a:r>
          </a:p>
          <a:p>
            <a:pPr marL="0" indent="0">
              <a:buNone/>
            </a:pPr>
            <a:r>
              <a:rPr lang="en-US" sz="4000" b="1" dirty="0" err="1" smtClean="0">
                <a:latin typeface="Bwgrkn" panose="00000400000000000000" pitchFamily="2" charset="0"/>
              </a:rPr>
              <a:t>pneumatiko,j</a:t>
            </a:r>
            <a:r>
              <a:rPr lang="en-US" sz="4000" dirty="0">
                <a:latin typeface="Bwgrkn" panose="00000400000000000000" pitchFamily="2" charset="0"/>
              </a:rPr>
              <a:t> </a:t>
            </a:r>
            <a:r>
              <a:rPr lang="en-US" sz="4000" dirty="0" smtClean="0"/>
              <a:t>(</a:t>
            </a:r>
            <a:r>
              <a:rPr lang="en-US" sz="4000" i="1" dirty="0" err="1" smtClean="0"/>
              <a:t>pnumatikos</a:t>
            </a:r>
            <a:r>
              <a:rPr lang="en-US" sz="4000" dirty="0" smtClean="0"/>
              <a:t>) - spiritual</a:t>
            </a:r>
            <a:r>
              <a:rPr lang="en-US" sz="4000" dirty="0"/>
              <a:t>, pertaining to the spirit, opposite </a:t>
            </a:r>
            <a:r>
              <a:rPr lang="en-US" sz="4000" b="1" dirty="0" err="1">
                <a:latin typeface="Bwgrkn" panose="00000400000000000000" pitchFamily="2" charset="0"/>
              </a:rPr>
              <a:t>sarkiko,j</a:t>
            </a:r>
            <a:r>
              <a:rPr lang="en-US" sz="4000" b="1" dirty="0"/>
              <a:t> </a:t>
            </a:r>
            <a:r>
              <a:rPr lang="en-US" sz="4000" dirty="0" smtClean="0"/>
              <a:t>(</a:t>
            </a:r>
            <a:r>
              <a:rPr lang="en-US" sz="4000" i="1" dirty="0" err="1" smtClean="0"/>
              <a:t>sarkikos</a:t>
            </a:r>
            <a:r>
              <a:rPr lang="en-US" sz="4000" dirty="0" smtClean="0"/>
              <a:t> -</a:t>
            </a:r>
            <a:r>
              <a:rPr lang="en-US" sz="4000" i="1" dirty="0" smtClean="0"/>
              <a:t>fleshly</a:t>
            </a:r>
            <a:r>
              <a:rPr lang="en-US" sz="4000" i="1" dirty="0"/>
              <a:t>, carnal</a:t>
            </a:r>
            <a:r>
              <a:rPr lang="en-US" sz="4000" dirty="0"/>
              <a:t>) and </a:t>
            </a:r>
            <a:r>
              <a:rPr lang="en-US" sz="4000" b="1" dirty="0" err="1">
                <a:latin typeface="Bwgrkn" panose="00000400000000000000" pitchFamily="2" charset="0"/>
              </a:rPr>
              <a:t>sa,rkinoj</a:t>
            </a:r>
            <a:r>
              <a:rPr lang="en-US" sz="4000" b="1" dirty="0"/>
              <a:t> </a:t>
            </a:r>
            <a:r>
              <a:rPr lang="en-US" sz="4000" dirty="0" smtClean="0"/>
              <a:t>(</a:t>
            </a:r>
            <a:r>
              <a:rPr lang="en-US" sz="4000" i="1" dirty="0" err="1" smtClean="0"/>
              <a:t>sarkinos</a:t>
            </a:r>
            <a:r>
              <a:rPr lang="en-US" sz="4000" dirty="0" smtClean="0"/>
              <a:t> - </a:t>
            </a:r>
            <a:r>
              <a:rPr lang="en-US" sz="4000" i="1" dirty="0" smtClean="0"/>
              <a:t>worldly</a:t>
            </a:r>
            <a:r>
              <a:rPr lang="en-US" sz="4000" i="1" dirty="0"/>
              <a:t>, earthly</a:t>
            </a:r>
            <a:r>
              <a:rPr lang="en-US" sz="4000" dirty="0"/>
              <a:t>); (1) as distinguishing the nonmaterial from the material part of man; (2) predominately as distinguishing what belongs to the supernatural world from what belongs to the natural world (1C 15.44, 46); </a:t>
            </a:r>
            <a:r>
              <a:rPr lang="en-US" sz="4000" dirty="0" err="1" smtClean="0"/>
              <a:t>substantivally</a:t>
            </a:r>
            <a:r>
              <a:rPr lang="en-US" sz="4000" dirty="0" smtClean="0"/>
              <a:t> - </a:t>
            </a:r>
            <a:r>
              <a:rPr lang="en-US" sz="4000" i="1" dirty="0"/>
              <a:t>the spiritual person, the Spirit-filled person</a:t>
            </a:r>
            <a:r>
              <a:rPr lang="en-US" sz="4000" dirty="0"/>
              <a:t>, i.e. a person possessing and governed by the Spirit of God</a:t>
            </a:r>
            <a:endParaRPr lang="en-US" sz="5400" b="1" dirty="0"/>
          </a:p>
        </p:txBody>
      </p:sp>
    </p:spTree>
    <p:extLst>
      <p:ext uri="{BB962C8B-B14F-4D97-AF65-F5344CB8AC3E}">
        <p14:creationId xmlns:p14="http://schemas.microsoft.com/office/powerpoint/2010/main" val="719976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Spiritual Things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Romans 1:11 </a:t>
            </a:r>
            <a:r>
              <a:rPr lang="en-US" sz="4000" b="1" dirty="0"/>
              <a:t>For I long to see you so that I may impart some </a:t>
            </a:r>
            <a:r>
              <a:rPr lang="en-US" sz="4000" b="1" u="sng" dirty="0"/>
              <a:t>spiritual gift</a:t>
            </a:r>
            <a:r>
              <a:rPr lang="en-US" sz="4000" b="1" dirty="0"/>
              <a:t> to you, that you may be established</a:t>
            </a:r>
            <a:r>
              <a:rPr lang="en-US" sz="4000" b="1" dirty="0" smtClean="0"/>
              <a:t>;</a:t>
            </a:r>
          </a:p>
          <a:p>
            <a:pPr marL="0" indent="0">
              <a:buNone/>
            </a:pPr>
            <a:r>
              <a:rPr lang="en-US" sz="4000" b="1" dirty="0" smtClean="0"/>
              <a:t>Romans 7:14 </a:t>
            </a:r>
            <a:r>
              <a:rPr lang="en-US" sz="4000" b="1" dirty="0"/>
              <a:t>For we know that </a:t>
            </a:r>
            <a:r>
              <a:rPr lang="en-US" sz="4000" b="1" u="sng" dirty="0"/>
              <a:t>the Law is spiritual</a:t>
            </a:r>
            <a:r>
              <a:rPr lang="en-US" sz="4000" b="1" dirty="0"/>
              <a:t>, but I am of flesh, sold into bondage to sin</a:t>
            </a:r>
            <a:r>
              <a:rPr lang="en-US" sz="4000" b="1" dirty="0" smtClean="0"/>
              <a:t>.</a:t>
            </a:r>
          </a:p>
          <a:p>
            <a:pPr marL="0" indent="0">
              <a:buNone/>
            </a:pPr>
            <a:r>
              <a:rPr lang="en-US" sz="4000" b="1" dirty="0" smtClean="0"/>
              <a:t>Romans 15:27 </a:t>
            </a:r>
            <a:r>
              <a:rPr lang="en-US" sz="4000" b="1" dirty="0"/>
              <a:t>Yes, they were pleased [to do so], and they are indebted to them. For if the Gentiles have shared in their </a:t>
            </a:r>
            <a:r>
              <a:rPr lang="en-US" sz="4000" b="1" u="sng" dirty="0"/>
              <a:t>spiritual things</a:t>
            </a:r>
            <a:r>
              <a:rPr lang="en-US" sz="4000" b="1" dirty="0"/>
              <a:t>, they are indebted to minister to them also in </a:t>
            </a:r>
            <a:r>
              <a:rPr lang="en-US" sz="4000" b="1" u="sng" dirty="0"/>
              <a:t>material things</a:t>
            </a:r>
            <a:r>
              <a:rPr lang="en-US" sz="4000" b="1" dirty="0" smtClean="0"/>
              <a:t>.</a:t>
            </a:r>
            <a:endParaRPr lang="en-US" sz="4000" b="1" dirty="0"/>
          </a:p>
        </p:txBody>
      </p:sp>
    </p:spTree>
    <p:extLst>
      <p:ext uri="{BB962C8B-B14F-4D97-AF65-F5344CB8AC3E}">
        <p14:creationId xmlns:p14="http://schemas.microsoft.com/office/powerpoint/2010/main" val="2953071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Spiritual Things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200" b="1" dirty="0" smtClean="0"/>
              <a:t>1 Corinthians 2:12-16  Now </a:t>
            </a:r>
            <a:r>
              <a:rPr lang="en-US" sz="3200" b="1" dirty="0"/>
              <a:t>we have received, not the spirit of the world, but the Spirit who is from Elohim, so that we may know the things freely given to us by Elohim</a:t>
            </a:r>
            <a:r>
              <a:rPr lang="en-US" sz="3200" b="1" dirty="0" smtClean="0"/>
              <a:t>, </a:t>
            </a:r>
            <a:r>
              <a:rPr lang="en-US" sz="3200" b="1" baseline="30000" dirty="0"/>
              <a:t>13</a:t>
            </a:r>
            <a:r>
              <a:rPr lang="en-US" sz="3200" b="1" dirty="0"/>
              <a:t> which things we also speak, not in words taught by human wisdom, but in those taught by the Spirit, combining spiritual [thoughts] with spiritual [words</a:t>
            </a:r>
            <a:r>
              <a:rPr lang="en-US" sz="3200" b="1" dirty="0" smtClean="0"/>
              <a:t>]. </a:t>
            </a:r>
            <a:r>
              <a:rPr lang="en-US" sz="3200" b="1" baseline="30000" dirty="0"/>
              <a:t>14</a:t>
            </a:r>
            <a:r>
              <a:rPr lang="en-US" sz="3200" b="1" dirty="0"/>
              <a:t> But a natural man does not accept the things of the Spirit of Elohim, for they are foolishness to him; and he cannot understand them, because they are spiritually appraised</a:t>
            </a:r>
            <a:r>
              <a:rPr lang="en-US" sz="3200" b="1" dirty="0" smtClean="0"/>
              <a:t>. </a:t>
            </a:r>
            <a:r>
              <a:rPr lang="en-US" sz="3200" b="1" baseline="30000" dirty="0"/>
              <a:t>15</a:t>
            </a:r>
            <a:r>
              <a:rPr lang="en-US" sz="3200" b="1" dirty="0"/>
              <a:t> But he who is spiritual appraises </a:t>
            </a:r>
            <a:r>
              <a:rPr lang="en-US" sz="3200" b="1" dirty="0" smtClean="0"/>
              <a:t>(judges, examines) all </a:t>
            </a:r>
            <a:r>
              <a:rPr lang="en-US" sz="3200" b="1" dirty="0"/>
              <a:t>things, yet he himself is appraised by no one</a:t>
            </a:r>
            <a:r>
              <a:rPr lang="en-US" sz="3200" b="1" dirty="0" smtClean="0"/>
              <a:t>. </a:t>
            </a:r>
            <a:r>
              <a:rPr lang="en-US" sz="3200" b="1" baseline="30000" dirty="0"/>
              <a:t>16</a:t>
            </a:r>
            <a:r>
              <a:rPr lang="en-US" sz="3200" b="1" dirty="0"/>
              <a:t> For WHO HAS KNOWN THE MIND OF YAHUWAH, THAT HE WILL INSTRUCT HIM? But we have the mind of Messiah</a:t>
            </a:r>
            <a:r>
              <a:rPr lang="en-US" sz="3200" b="1" dirty="0" smtClean="0"/>
              <a:t>.</a:t>
            </a:r>
            <a:endParaRPr lang="en-US" sz="3200" b="1" dirty="0"/>
          </a:p>
        </p:txBody>
      </p:sp>
    </p:spTree>
    <p:extLst>
      <p:ext uri="{BB962C8B-B14F-4D97-AF65-F5344CB8AC3E}">
        <p14:creationId xmlns:p14="http://schemas.microsoft.com/office/powerpoint/2010/main" val="3675408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Working of the Spirit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12:1-3</a:t>
            </a:r>
          </a:p>
          <a:p>
            <a:pPr marL="0" indent="0">
              <a:buNone/>
            </a:pPr>
            <a:r>
              <a:rPr lang="en-US" sz="4000" b="1" dirty="0"/>
              <a:t>Now concerning spiritual [gifts], brethren, I do not want you to be unaware</a:t>
            </a:r>
            <a:r>
              <a:rPr lang="en-US" sz="4000" b="1" dirty="0" smtClean="0"/>
              <a:t>. </a:t>
            </a:r>
            <a:r>
              <a:rPr lang="en-US" sz="4000" b="1" dirty="0"/>
              <a:t>You know that when you were pagans, [you were] led astray to the mute idols, however you were </a:t>
            </a:r>
            <a:r>
              <a:rPr lang="en-US" sz="4000" b="1" dirty="0" smtClean="0"/>
              <a:t>led. </a:t>
            </a:r>
            <a:r>
              <a:rPr lang="en-US" sz="4000" b="1" dirty="0"/>
              <a:t>Therefore I make known to you that no one speaking by the Spirit of Elohim says, "Yahusha is accursed"; and no one can say, "Yahusha is Lord," except by the Holy Spirit</a:t>
            </a:r>
            <a:r>
              <a:rPr lang="en-US" sz="4000" b="1" dirty="0" smtClean="0"/>
              <a:t>.</a:t>
            </a:r>
            <a:endParaRPr lang="en-US" sz="4000" b="1" dirty="0"/>
          </a:p>
        </p:txBody>
      </p:sp>
    </p:spTree>
    <p:extLst>
      <p:ext uri="{BB962C8B-B14F-4D97-AF65-F5344CB8AC3E}">
        <p14:creationId xmlns:p14="http://schemas.microsoft.com/office/powerpoint/2010/main" val="2386840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Multifaceted Ministries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12:4-6</a:t>
            </a:r>
          </a:p>
          <a:p>
            <a:pPr marL="0" indent="0">
              <a:buNone/>
            </a:pPr>
            <a:r>
              <a:rPr lang="en-US" sz="4000" b="1" dirty="0" smtClean="0"/>
              <a:t>Now </a:t>
            </a:r>
            <a:r>
              <a:rPr lang="en-US" sz="4000" b="1" dirty="0"/>
              <a:t>there are </a:t>
            </a:r>
            <a:r>
              <a:rPr lang="en-US" sz="4000" b="1" u="sng" dirty="0"/>
              <a:t>varieties of gifts</a:t>
            </a:r>
            <a:r>
              <a:rPr lang="en-US" sz="4000" b="1" dirty="0"/>
              <a:t>, but the same </a:t>
            </a:r>
            <a:r>
              <a:rPr lang="en-US" sz="4000" b="1" dirty="0" smtClean="0"/>
              <a:t>Spirit.  And </a:t>
            </a:r>
            <a:r>
              <a:rPr lang="en-US" sz="4000" b="1" dirty="0"/>
              <a:t>there are </a:t>
            </a:r>
            <a:r>
              <a:rPr lang="en-US" sz="4000" b="1" u="sng" dirty="0"/>
              <a:t>varieties of ministries</a:t>
            </a:r>
            <a:r>
              <a:rPr lang="en-US" sz="4000" b="1" dirty="0"/>
              <a:t>, and the same </a:t>
            </a:r>
            <a:r>
              <a:rPr lang="en-US" sz="4000" b="1" dirty="0" smtClean="0"/>
              <a:t>Lord.  There </a:t>
            </a:r>
            <a:r>
              <a:rPr lang="en-US" sz="4000" b="1" dirty="0"/>
              <a:t>are </a:t>
            </a:r>
            <a:r>
              <a:rPr lang="en-US" sz="4000" b="1" u="sng" dirty="0"/>
              <a:t>varieties of effects</a:t>
            </a:r>
            <a:r>
              <a:rPr lang="en-US" sz="4000" b="1" dirty="0"/>
              <a:t>, but the same Elohim who works all things in </a:t>
            </a:r>
            <a:r>
              <a:rPr lang="en-US" sz="4000" b="1" dirty="0" smtClean="0"/>
              <a:t>all.</a:t>
            </a:r>
          </a:p>
          <a:p>
            <a:pPr marL="0" indent="0">
              <a:buNone/>
            </a:pPr>
            <a:r>
              <a:rPr lang="en-US" sz="4000" b="1" dirty="0" smtClean="0"/>
              <a:t>- </a:t>
            </a:r>
            <a:r>
              <a:rPr lang="en-US" sz="3600" b="1" dirty="0" err="1" smtClean="0">
                <a:latin typeface="Bwgrkn" panose="00000400000000000000" pitchFamily="2" charset="0"/>
              </a:rPr>
              <a:t>diai,resij</a:t>
            </a:r>
            <a:r>
              <a:rPr lang="en-US" sz="3600" dirty="0" smtClean="0">
                <a:latin typeface="Bwgrkn" panose="00000400000000000000" pitchFamily="2" charset="0"/>
              </a:rPr>
              <a:t> </a:t>
            </a:r>
            <a:r>
              <a:rPr lang="en-US" sz="3600" dirty="0" smtClean="0"/>
              <a:t>(di-</a:t>
            </a:r>
            <a:r>
              <a:rPr lang="en-US" sz="3600" dirty="0" err="1" smtClean="0"/>
              <a:t>airesis</a:t>
            </a:r>
            <a:r>
              <a:rPr lang="en-US" sz="3600" dirty="0" smtClean="0"/>
              <a:t>) </a:t>
            </a:r>
            <a:r>
              <a:rPr lang="en-US" sz="3600" dirty="0"/>
              <a:t>(1) what is apportioned out </a:t>
            </a:r>
            <a:r>
              <a:rPr lang="en-US" sz="3600" i="1" dirty="0"/>
              <a:t>division, allotment, </a:t>
            </a:r>
            <a:r>
              <a:rPr lang="en-US" sz="3600" i="1" dirty="0" smtClean="0"/>
              <a:t>distribution</a:t>
            </a:r>
            <a:r>
              <a:rPr lang="en-US" sz="3600" dirty="0" smtClean="0"/>
              <a:t> </a:t>
            </a:r>
            <a:r>
              <a:rPr lang="en-US" sz="3600" dirty="0"/>
              <a:t>(2) as a state of difference in the nature of things </a:t>
            </a:r>
            <a:r>
              <a:rPr lang="en-US" sz="3600" i="1" dirty="0"/>
              <a:t>variety, diversity, distinction </a:t>
            </a:r>
            <a:endParaRPr lang="en-US" sz="4800" b="1" dirty="0"/>
          </a:p>
        </p:txBody>
      </p:sp>
    </p:spTree>
    <p:extLst>
      <p:ext uri="{BB962C8B-B14F-4D97-AF65-F5344CB8AC3E}">
        <p14:creationId xmlns:p14="http://schemas.microsoft.com/office/powerpoint/2010/main" val="16090075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Multifaceted Ministries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u="sng" dirty="0" smtClean="0"/>
              <a:t>varieties </a:t>
            </a:r>
            <a:r>
              <a:rPr lang="en-US" sz="4000" b="1" u="sng" dirty="0"/>
              <a:t>of </a:t>
            </a:r>
            <a:r>
              <a:rPr lang="en-US" sz="4000" b="1" u="sng" dirty="0" smtClean="0"/>
              <a:t>gifts</a:t>
            </a:r>
            <a:r>
              <a:rPr lang="en-US" sz="4000" b="1" dirty="0" smtClean="0"/>
              <a:t> - </a:t>
            </a:r>
            <a:r>
              <a:rPr lang="en-US" sz="3600" dirty="0"/>
              <a:t>denoting </a:t>
            </a:r>
            <a:r>
              <a:rPr lang="en-US" sz="3600" i="1" dirty="0"/>
              <a:t>what has been given, gift</a:t>
            </a:r>
            <a:r>
              <a:rPr lang="en-US" sz="3600" dirty="0"/>
              <a:t>; (1) as the result of a gracious act of God </a:t>
            </a:r>
            <a:r>
              <a:rPr lang="en-US" sz="3600" i="1" dirty="0"/>
              <a:t>gift of grace, favor bestowed, benefit</a:t>
            </a:r>
            <a:r>
              <a:rPr lang="en-US" sz="3600" dirty="0"/>
              <a:t>, </a:t>
            </a:r>
            <a:endParaRPr lang="en-US" sz="4800" b="1" u="sng" dirty="0" smtClean="0"/>
          </a:p>
          <a:p>
            <a:pPr marL="0" indent="0">
              <a:buNone/>
            </a:pPr>
            <a:r>
              <a:rPr lang="en-US" sz="4000" b="1" u="sng" dirty="0" smtClean="0"/>
              <a:t>varieties </a:t>
            </a:r>
            <a:r>
              <a:rPr lang="en-US" sz="4000" b="1" u="sng" dirty="0"/>
              <a:t>of </a:t>
            </a:r>
            <a:r>
              <a:rPr lang="en-US" sz="4000" b="1" u="sng" dirty="0" smtClean="0"/>
              <a:t>ministries</a:t>
            </a:r>
            <a:r>
              <a:rPr lang="en-US" sz="4000" b="1" dirty="0" smtClean="0"/>
              <a:t> - </a:t>
            </a:r>
            <a:r>
              <a:rPr lang="en-US" sz="3600" dirty="0"/>
              <a:t>generally </a:t>
            </a:r>
            <a:r>
              <a:rPr lang="en-US" sz="3600" i="1" dirty="0"/>
              <a:t>service </a:t>
            </a:r>
            <a:r>
              <a:rPr lang="en-US" sz="3600" dirty="0"/>
              <a:t>(HE 1.14); (2) as charitable giving </a:t>
            </a:r>
            <a:r>
              <a:rPr lang="en-US" sz="3600" i="1" dirty="0"/>
              <a:t>aid, support, arrangement for provision </a:t>
            </a:r>
            <a:r>
              <a:rPr lang="en-US" sz="3600" dirty="0"/>
              <a:t>(AC 6.1); (3) as preparing meals </a:t>
            </a:r>
            <a:r>
              <a:rPr lang="en-US" sz="3600" i="1" dirty="0"/>
              <a:t>serving, preparation </a:t>
            </a:r>
            <a:r>
              <a:rPr lang="en-US" sz="3600" dirty="0"/>
              <a:t>(LU 10.40); (4) as the role or position of one serving God in a special way </a:t>
            </a:r>
            <a:r>
              <a:rPr lang="en-US" sz="3600" i="1" dirty="0"/>
              <a:t>task, office, ministry </a:t>
            </a:r>
            <a:endParaRPr lang="en-US" sz="4800" b="1" u="sng" dirty="0" smtClean="0"/>
          </a:p>
          <a:p>
            <a:pPr marL="0" indent="0">
              <a:buNone/>
            </a:pPr>
            <a:r>
              <a:rPr lang="en-US" sz="4000" b="1" u="sng" dirty="0" smtClean="0"/>
              <a:t>varieties </a:t>
            </a:r>
            <a:r>
              <a:rPr lang="en-US" sz="4000" b="1" u="sng" dirty="0"/>
              <a:t>of </a:t>
            </a:r>
            <a:r>
              <a:rPr lang="en-US" sz="4000" b="1" u="sng" dirty="0" smtClean="0"/>
              <a:t>effects</a:t>
            </a:r>
            <a:r>
              <a:rPr lang="en-US" sz="4000" b="1" dirty="0" smtClean="0"/>
              <a:t> - </a:t>
            </a:r>
            <a:r>
              <a:rPr lang="en-US" sz="4400" dirty="0" smtClean="0"/>
              <a:t>w</a:t>
            </a:r>
            <a:r>
              <a:rPr lang="en-US" sz="3200" dirty="0" smtClean="0"/>
              <a:t>hat </a:t>
            </a:r>
            <a:r>
              <a:rPr lang="en-US" sz="3200" dirty="0"/>
              <a:t>has been done; in the NT, what has been effected by divine energy </a:t>
            </a:r>
            <a:r>
              <a:rPr lang="en-US" sz="3200" i="1" dirty="0"/>
              <a:t>work, operation, activity </a:t>
            </a:r>
            <a:endParaRPr lang="en-US" sz="5400" b="1" dirty="0"/>
          </a:p>
        </p:txBody>
      </p:sp>
    </p:spTree>
    <p:extLst>
      <p:ext uri="{BB962C8B-B14F-4D97-AF65-F5344CB8AC3E}">
        <p14:creationId xmlns:p14="http://schemas.microsoft.com/office/powerpoint/2010/main" val="418387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err="1" smtClean="0">
                <a:latin typeface="+mn-lt"/>
              </a:rPr>
              <a:t>Giftings</a:t>
            </a:r>
            <a:r>
              <a:rPr lang="en-US" sz="4800" b="1" dirty="0" smtClean="0">
                <a:latin typeface="+mn-lt"/>
              </a:rPr>
              <a:t> Named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12:7-9</a:t>
            </a:r>
          </a:p>
          <a:p>
            <a:pPr marL="0" indent="0">
              <a:buNone/>
            </a:pPr>
            <a:r>
              <a:rPr lang="en-US" sz="4000" b="1" dirty="0" smtClean="0"/>
              <a:t>But </a:t>
            </a:r>
            <a:r>
              <a:rPr lang="en-US" sz="4000" b="1" dirty="0"/>
              <a:t>to each one is given the manifestation of the Spirit for the common good</a:t>
            </a:r>
            <a:r>
              <a:rPr lang="en-US" sz="4000" b="1" dirty="0" smtClean="0"/>
              <a:t>. </a:t>
            </a:r>
            <a:r>
              <a:rPr lang="en-US" sz="4000" b="1" dirty="0"/>
              <a:t>For to one is given the word of wisdom through the Spirit, and to another the word of knowledge according to the same Spirit</a:t>
            </a:r>
            <a:r>
              <a:rPr lang="en-US" sz="4000" b="1" dirty="0" smtClean="0"/>
              <a:t>; </a:t>
            </a:r>
            <a:r>
              <a:rPr lang="en-US" sz="4000" b="1" dirty="0"/>
              <a:t>to </a:t>
            </a:r>
            <a:r>
              <a:rPr lang="en-US" sz="4000" b="1" dirty="0" smtClean="0"/>
              <a:t>a different one </a:t>
            </a:r>
            <a:r>
              <a:rPr lang="en-US" sz="4000" b="1" dirty="0"/>
              <a:t>faith by the same Spirit, and to another gifts of healing by the one Spirit</a:t>
            </a:r>
            <a:r>
              <a:rPr lang="en-US" sz="4000" b="1" dirty="0" smtClean="0"/>
              <a:t>,</a:t>
            </a:r>
            <a:endParaRPr lang="en-US" sz="4000" b="1" dirty="0"/>
          </a:p>
        </p:txBody>
      </p:sp>
    </p:spTree>
    <p:extLst>
      <p:ext uri="{BB962C8B-B14F-4D97-AF65-F5344CB8AC3E}">
        <p14:creationId xmlns:p14="http://schemas.microsoft.com/office/powerpoint/2010/main" val="33337337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Working of the Spirit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12:10-11</a:t>
            </a:r>
          </a:p>
          <a:p>
            <a:pPr marL="0" indent="0">
              <a:buNone/>
            </a:pPr>
            <a:r>
              <a:rPr lang="en-US" sz="4000" b="1" dirty="0" smtClean="0"/>
              <a:t>…and </a:t>
            </a:r>
            <a:r>
              <a:rPr lang="en-US" sz="4000" b="1" dirty="0"/>
              <a:t>to another the </a:t>
            </a:r>
            <a:r>
              <a:rPr lang="en-US" sz="4000" b="1" dirty="0" smtClean="0"/>
              <a:t>working </a:t>
            </a:r>
            <a:r>
              <a:rPr lang="en-US" sz="4000" b="1" dirty="0"/>
              <a:t>of miracles, and to another prophecy, and to another the distinguishing of spirits, to </a:t>
            </a:r>
            <a:r>
              <a:rPr lang="en-US" sz="4000" b="1" dirty="0" smtClean="0"/>
              <a:t>a different one </a:t>
            </a:r>
            <a:r>
              <a:rPr lang="en-US" sz="4000" b="1" dirty="0"/>
              <a:t>[various] kinds of tongues, and to another the interpretation of </a:t>
            </a:r>
            <a:r>
              <a:rPr lang="en-US" sz="4000" b="1" dirty="0" smtClean="0"/>
              <a:t>tongues. </a:t>
            </a:r>
            <a:r>
              <a:rPr lang="en-US" sz="4000" b="1" dirty="0"/>
              <a:t>But one and the same Spirit </a:t>
            </a:r>
            <a:r>
              <a:rPr lang="en-US" sz="4000" b="1" u="sng" dirty="0"/>
              <a:t>works</a:t>
            </a:r>
            <a:r>
              <a:rPr lang="en-US" sz="4000" b="1" dirty="0"/>
              <a:t> all these things, </a:t>
            </a:r>
            <a:r>
              <a:rPr lang="en-US" sz="4000" b="1" u="sng" dirty="0"/>
              <a:t>distributing</a:t>
            </a:r>
            <a:r>
              <a:rPr lang="en-US" sz="4000" b="1" dirty="0"/>
              <a:t> to each one individually just as He wills</a:t>
            </a:r>
            <a:r>
              <a:rPr lang="en-US" sz="4000" b="1" dirty="0" smtClean="0"/>
              <a:t>.</a:t>
            </a:r>
            <a:endParaRPr lang="en-US" sz="4000" b="1" dirty="0"/>
          </a:p>
        </p:txBody>
      </p:sp>
    </p:spTree>
    <p:extLst>
      <p:ext uri="{BB962C8B-B14F-4D97-AF65-F5344CB8AC3E}">
        <p14:creationId xmlns:p14="http://schemas.microsoft.com/office/powerpoint/2010/main" val="1500570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Body is One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12:12-14</a:t>
            </a:r>
          </a:p>
          <a:p>
            <a:pPr marL="0" indent="0">
              <a:buNone/>
            </a:pPr>
            <a:r>
              <a:rPr lang="en-US" sz="4000" b="1" dirty="0" smtClean="0"/>
              <a:t>For </a:t>
            </a:r>
            <a:r>
              <a:rPr lang="en-US" sz="4000" b="1" dirty="0"/>
              <a:t>even as the body is one and [yet] has many members, and all the members of the body, though they are many, are one body, so also is Messiah</a:t>
            </a:r>
            <a:r>
              <a:rPr lang="en-US" sz="4000" b="1" dirty="0" smtClean="0"/>
              <a:t>. </a:t>
            </a:r>
            <a:r>
              <a:rPr lang="en-US" sz="4000" b="1" dirty="0"/>
              <a:t>For by one Spirit we were all baptized into one body, whether </a:t>
            </a:r>
            <a:r>
              <a:rPr lang="en-US" sz="4000" b="1" dirty="0" err="1"/>
              <a:t>Yehudim</a:t>
            </a:r>
            <a:r>
              <a:rPr lang="en-US" sz="4000" b="1" dirty="0"/>
              <a:t> or Greeks, whether slaves or free, and we were all made to drink of one </a:t>
            </a:r>
            <a:r>
              <a:rPr lang="en-US" sz="4000" b="1" dirty="0" smtClean="0"/>
              <a:t>Spirit. </a:t>
            </a:r>
            <a:r>
              <a:rPr lang="en-US" sz="4000" b="1" dirty="0"/>
              <a:t>For the body is not one member, but many</a:t>
            </a:r>
            <a:r>
              <a:rPr lang="en-US" sz="4000" b="1" dirty="0" smtClean="0"/>
              <a:t>.</a:t>
            </a:r>
            <a:endParaRPr lang="en-US" sz="4000" b="1" dirty="0"/>
          </a:p>
        </p:txBody>
      </p:sp>
    </p:spTree>
    <p:extLst>
      <p:ext uri="{BB962C8B-B14F-4D97-AF65-F5344CB8AC3E}">
        <p14:creationId xmlns:p14="http://schemas.microsoft.com/office/powerpoint/2010/main" val="1527195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Yahusha Used the Body Metaphor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Matthew 18:7-9</a:t>
            </a:r>
          </a:p>
          <a:p>
            <a:pPr marL="0" indent="0">
              <a:buNone/>
            </a:pPr>
            <a:r>
              <a:rPr lang="en-US" sz="3600" b="1" dirty="0" smtClean="0"/>
              <a:t>Woe </a:t>
            </a:r>
            <a:r>
              <a:rPr lang="en-US" sz="3600" b="1" dirty="0"/>
              <a:t>to the world because of [its] stumbling blocks! For it is inevitable that stumbling blocks come; but woe to that man through whom the stumbling block comes</a:t>
            </a:r>
            <a:r>
              <a:rPr lang="en-US" sz="3600" b="1" dirty="0" smtClean="0"/>
              <a:t>! If </a:t>
            </a:r>
            <a:r>
              <a:rPr lang="en-US" sz="3600" b="1" dirty="0"/>
              <a:t>your hand or your foot causes you to stumble, cut it off and throw it from you; it is better for you to enter life crippled or lame, than to have two hands or two feet and be cast into the eternal </a:t>
            </a:r>
            <a:r>
              <a:rPr lang="en-US" sz="3600" b="1" dirty="0" smtClean="0"/>
              <a:t>fire. If </a:t>
            </a:r>
            <a:r>
              <a:rPr lang="en-US" sz="3600" b="1" dirty="0"/>
              <a:t>your eye causes you to stumble, pluck it out and throw it from you. It is better for you to enter life with one eye, than to have two eyes and be cast into the fiery hell</a:t>
            </a:r>
            <a:r>
              <a:rPr lang="en-US" sz="3600" b="1" dirty="0" smtClean="0"/>
              <a:t>.</a:t>
            </a:r>
            <a:endParaRPr lang="en-US" sz="3600" b="1" dirty="0"/>
          </a:p>
        </p:txBody>
      </p:sp>
    </p:spTree>
    <p:extLst>
      <p:ext uri="{BB962C8B-B14F-4D97-AF65-F5344CB8AC3E}">
        <p14:creationId xmlns:p14="http://schemas.microsoft.com/office/powerpoint/2010/main" val="32270635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Body is One</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12:15-16</a:t>
            </a:r>
          </a:p>
          <a:p>
            <a:pPr marL="0" indent="0">
              <a:buNone/>
            </a:pPr>
            <a:r>
              <a:rPr lang="en-US" sz="4000" b="1" dirty="0" smtClean="0"/>
              <a:t>If </a:t>
            </a:r>
            <a:r>
              <a:rPr lang="en-US" sz="4000" b="1" dirty="0"/>
              <a:t>the foot says, "Because I am not a hand, I am not [a part] of the body," it is not for this reason any the less [a part] of the body</a:t>
            </a:r>
            <a:r>
              <a:rPr lang="en-US" sz="4000" b="1" dirty="0" smtClean="0"/>
              <a:t>. </a:t>
            </a:r>
            <a:r>
              <a:rPr lang="en-US" sz="4000" b="1" dirty="0"/>
              <a:t>And if the ear says, "Because I am not an eye, I am not [a part] of the body," it is not for this reason any the less [a part] of the body</a:t>
            </a:r>
            <a:r>
              <a:rPr lang="en-US" sz="4000" b="1" dirty="0" smtClean="0"/>
              <a:t>.</a:t>
            </a:r>
            <a:endParaRPr lang="en-US" sz="4000" b="1" dirty="0"/>
          </a:p>
        </p:txBody>
      </p:sp>
    </p:spTree>
    <p:extLst>
      <p:ext uri="{BB962C8B-B14F-4D97-AF65-F5344CB8AC3E}">
        <p14:creationId xmlns:p14="http://schemas.microsoft.com/office/powerpoint/2010/main" val="238093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One Body – Many Parts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12:17-19</a:t>
            </a:r>
          </a:p>
          <a:p>
            <a:pPr marL="0" indent="0">
              <a:buNone/>
            </a:pPr>
            <a:r>
              <a:rPr lang="en-US" sz="4000" b="1" dirty="0" smtClean="0"/>
              <a:t>If </a:t>
            </a:r>
            <a:r>
              <a:rPr lang="en-US" sz="4000" b="1" dirty="0"/>
              <a:t>the whole body were an eye, where would the hearing be? If the whole were hearing, where would the sense of smell be</a:t>
            </a:r>
            <a:r>
              <a:rPr lang="en-US" sz="4000" b="1" dirty="0" smtClean="0"/>
              <a:t>? </a:t>
            </a:r>
            <a:r>
              <a:rPr lang="en-US" sz="4000" b="1" dirty="0"/>
              <a:t>But now Elohim has placed the members, each one of them, in the body, just as He desired</a:t>
            </a:r>
            <a:r>
              <a:rPr lang="en-US" sz="4000" b="1" dirty="0" smtClean="0"/>
              <a:t>. </a:t>
            </a:r>
            <a:r>
              <a:rPr lang="en-US" sz="4000" b="1" dirty="0"/>
              <a:t>If they were all one member, where would the body be?</a:t>
            </a:r>
          </a:p>
          <a:p>
            <a:pPr marL="0" indent="0">
              <a:buNone/>
            </a:pPr>
            <a:endParaRPr lang="en-US" sz="4000" b="1" dirty="0" smtClean="0"/>
          </a:p>
        </p:txBody>
      </p:sp>
    </p:spTree>
    <p:extLst>
      <p:ext uri="{BB962C8B-B14F-4D97-AF65-F5344CB8AC3E}">
        <p14:creationId xmlns:p14="http://schemas.microsoft.com/office/powerpoint/2010/main" val="1192175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Body Needs All the Parts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12:20-22</a:t>
            </a:r>
          </a:p>
          <a:p>
            <a:pPr marL="0" indent="0">
              <a:buNone/>
            </a:pPr>
            <a:r>
              <a:rPr lang="en-US" sz="4000" b="1" dirty="0"/>
              <a:t>But now there are many members, but one body</a:t>
            </a:r>
            <a:r>
              <a:rPr lang="en-US" sz="4000" b="1" dirty="0" smtClean="0"/>
              <a:t>. </a:t>
            </a:r>
            <a:r>
              <a:rPr lang="en-US" sz="4000" b="1" dirty="0"/>
              <a:t>And the eye cannot say to the hand, "I have no need of you"; or again the head to the feet, "I have no need of you</a:t>
            </a:r>
            <a:r>
              <a:rPr lang="en-US" sz="4000" b="1" dirty="0" smtClean="0"/>
              <a:t>." </a:t>
            </a:r>
            <a:r>
              <a:rPr lang="en-US" sz="4000" b="1" dirty="0"/>
              <a:t>On the contrary, </a:t>
            </a:r>
            <a:r>
              <a:rPr lang="en-US" sz="4000" b="1" dirty="0" smtClean="0"/>
              <a:t>how much more that </a:t>
            </a:r>
            <a:r>
              <a:rPr lang="en-US" sz="4000" b="1" dirty="0"/>
              <a:t>the members of the body which seem to be weaker are necessary</a:t>
            </a:r>
            <a:r>
              <a:rPr lang="en-US" sz="4000" b="1" dirty="0" smtClean="0"/>
              <a:t>;</a:t>
            </a:r>
          </a:p>
          <a:p>
            <a:pPr>
              <a:buFontTx/>
              <a:buChar char="-"/>
            </a:pPr>
            <a:r>
              <a:rPr lang="en-US" sz="4000" b="1" dirty="0" smtClean="0"/>
              <a:t>This speaks of the need to come together</a:t>
            </a:r>
          </a:p>
          <a:p>
            <a:pPr>
              <a:buFontTx/>
              <a:buChar char="-"/>
            </a:pPr>
            <a:r>
              <a:rPr lang="en-US" sz="4000" b="1" dirty="0" smtClean="0"/>
              <a:t>No man is an island</a:t>
            </a:r>
            <a:endParaRPr lang="en-US" sz="4000" b="1" dirty="0"/>
          </a:p>
        </p:txBody>
      </p:sp>
    </p:spTree>
    <p:extLst>
      <p:ext uri="{BB962C8B-B14F-4D97-AF65-F5344CB8AC3E}">
        <p14:creationId xmlns:p14="http://schemas.microsoft.com/office/powerpoint/2010/main" val="3972535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Honor of the Parts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12:23-24  </a:t>
            </a:r>
            <a:r>
              <a:rPr lang="en-US" sz="4000" b="1" dirty="0" smtClean="0"/>
              <a:t>…and </a:t>
            </a:r>
            <a:r>
              <a:rPr lang="en-US" sz="4000" b="1" dirty="0"/>
              <a:t>those [members] of the body which we deem less honorable, on these we bestow more abundant honor, and our less presentable members become much more presentable</a:t>
            </a:r>
            <a:r>
              <a:rPr lang="en-US" sz="4000" b="1" dirty="0" smtClean="0"/>
              <a:t>, </a:t>
            </a:r>
            <a:r>
              <a:rPr lang="en-US" sz="4000" b="1" dirty="0"/>
              <a:t>whereas our more presentable members have no need [of it]. </a:t>
            </a:r>
            <a:endParaRPr lang="en-US" sz="4000" b="1" dirty="0" smtClean="0"/>
          </a:p>
        </p:txBody>
      </p:sp>
    </p:spTree>
    <p:extLst>
      <p:ext uri="{BB962C8B-B14F-4D97-AF65-F5344CB8AC3E}">
        <p14:creationId xmlns:p14="http://schemas.microsoft.com/office/powerpoint/2010/main" val="35216751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Honor of the Parts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12:25-26  </a:t>
            </a:r>
            <a:r>
              <a:rPr lang="en-US" sz="4000" b="1" dirty="0" smtClean="0"/>
              <a:t>But </a:t>
            </a:r>
            <a:r>
              <a:rPr lang="en-US" sz="4000" b="1" dirty="0"/>
              <a:t>Elohim has [so] composed the body, giving more abundant honor to that [member] which </a:t>
            </a:r>
            <a:r>
              <a:rPr lang="en-US" sz="4000" b="1" dirty="0" smtClean="0"/>
              <a:t>lacked, </a:t>
            </a:r>
            <a:r>
              <a:rPr lang="en-US" sz="4000" b="1" dirty="0"/>
              <a:t>so that there may be no division in the body, but [that] the members may have the same care for one another</a:t>
            </a:r>
            <a:r>
              <a:rPr lang="en-US" sz="4000" b="1" dirty="0" smtClean="0"/>
              <a:t>.</a:t>
            </a:r>
            <a:r>
              <a:rPr lang="en-US" sz="4000" b="1" dirty="0"/>
              <a:t> And if one member suffers, all the members suffer with it; if [one] member is honored, all the members rejoice with it. </a:t>
            </a:r>
            <a:endParaRPr lang="en-US" sz="4000" b="1" dirty="0"/>
          </a:p>
        </p:txBody>
      </p:sp>
    </p:spTree>
    <p:extLst>
      <p:ext uri="{BB962C8B-B14F-4D97-AF65-F5344CB8AC3E}">
        <p14:creationId xmlns:p14="http://schemas.microsoft.com/office/powerpoint/2010/main" val="36596306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Individual Gifts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12:27-28</a:t>
            </a:r>
          </a:p>
          <a:p>
            <a:pPr marL="0" indent="0">
              <a:buNone/>
            </a:pPr>
            <a:r>
              <a:rPr lang="en-US" sz="4000" b="1" dirty="0" smtClean="0"/>
              <a:t>Now </a:t>
            </a:r>
            <a:r>
              <a:rPr lang="en-US" sz="4000" b="1" dirty="0"/>
              <a:t>you are Messiah's body, and individually members of </a:t>
            </a:r>
            <a:r>
              <a:rPr lang="en-US" sz="4000" b="1" dirty="0" smtClean="0"/>
              <a:t>it. </a:t>
            </a:r>
            <a:r>
              <a:rPr lang="en-US" sz="4000" b="1" dirty="0"/>
              <a:t>And Elohim has appointed in the assembly, first </a:t>
            </a:r>
            <a:r>
              <a:rPr lang="en-US" sz="4000" b="1" dirty="0" smtClean="0"/>
              <a:t>apostles, </a:t>
            </a:r>
            <a:r>
              <a:rPr lang="en-US" sz="4000" b="1" dirty="0"/>
              <a:t>second prophets, third teachers, then miracles, then gifts of healings, helps, administrations, [various] kinds of tongues</a:t>
            </a:r>
            <a:r>
              <a:rPr lang="en-US" sz="4000" b="1" dirty="0" smtClean="0"/>
              <a:t>.</a:t>
            </a:r>
            <a:endParaRPr lang="en-US" sz="4000" b="1" dirty="0"/>
          </a:p>
        </p:txBody>
      </p:sp>
    </p:spTree>
    <p:extLst>
      <p:ext uri="{BB962C8B-B14F-4D97-AF65-F5344CB8AC3E}">
        <p14:creationId xmlns:p14="http://schemas.microsoft.com/office/powerpoint/2010/main" val="3730481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Individual Gifts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Apostle </a:t>
            </a:r>
            <a:r>
              <a:rPr lang="en-US" sz="4800" b="1" dirty="0" smtClean="0"/>
              <a:t>- </a:t>
            </a:r>
            <a:r>
              <a:rPr lang="en-US" sz="3600" dirty="0"/>
              <a:t>(1) as one who is sent on a mission with full authority </a:t>
            </a:r>
            <a:r>
              <a:rPr lang="en-US" sz="3600" i="1" dirty="0"/>
              <a:t>apostle, messenger, envoy </a:t>
            </a:r>
            <a:r>
              <a:rPr lang="en-US" sz="3600" dirty="0"/>
              <a:t>(JN 13.16); (2) as a commissioned representative of a congregation </a:t>
            </a:r>
            <a:r>
              <a:rPr lang="en-US" sz="3600" i="1" dirty="0"/>
              <a:t>delegate, missionary, representative </a:t>
            </a:r>
            <a:endParaRPr lang="en-US" sz="3600" i="1" dirty="0" smtClean="0"/>
          </a:p>
          <a:p>
            <a:pPr marL="0" indent="0">
              <a:buNone/>
            </a:pPr>
            <a:r>
              <a:rPr lang="en-US" sz="4000" b="1" i="1" dirty="0" smtClean="0"/>
              <a:t>Prophet - </a:t>
            </a:r>
            <a:r>
              <a:rPr lang="en-US" sz="3600" dirty="0"/>
              <a:t>generally one who speaks for God, proclaiming what God wants to make known; </a:t>
            </a:r>
            <a:endParaRPr lang="en-US" sz="4800" b="1" i="1" dirty="0" smtClean="0"/>
          </a:p>
          <a:p>
            <a:pPr marL="0" indent="0">
              <a:buNone/>
            </a:pPr>
            <a:r>
              <a:rPr lang="en-US" sz="4000" b="1" i="1" dirty="0" smtClean="0"/>
              <a:t>Teacher - </a:t>
            </a:r>
            <a:r>
              <a:rPr lang="en-US" sz="3600" dirty="0"/>
              <a:t>as a title of dignity and respect </a:t>
            </a:r>
            <a:r>
              <a:rPr lang="en-US" sz="3600" i="1" dirty="0"/>
              <a:t>master, </a:t>
            </a:r>
            <a:r>
              <a:rPr lang="en-US" sz="3600" i="1" dirty="0" smtClean="0"/>
              <a:t>teacher; an expert in the Scriptures </a:t>
            </a:r>
          </a:p>
          <a:p>
            <a:pPr marL="0" indent="0">
              <a:buNone/>
            </a:pPr>
            <a:r>
              <a:rPr lang="en-US" sz="4000" b="1" i="1" dirty="0" smtClean="0"/>
              <a:t>Miracles - </a:t>
            </a:r>
            <a:r>
              <a:rPr lang="en-US" sz="3600" dirty="0"/>
              <a:t>as able to produce a strong effect </a:t>
            </a:r>
            <a:r>
              <a:rPr lang="en-US" sz="3600" i="1" dirty="0"/>
              <a:t>power, might, strength </a:t>
            </a:r>
            <a:endParaRPr lang="en-US" sz="4800" b="1" dirty="0"/>
          </a:p>
        </p:txBody>
      </p:sp>
    </p:spTree>
    <p:extLst>
      <p:ext uri="{BB962C8B-B14F-4D97-AF65-F5344CB8AC3E}">
        <p14:creationId xmlns:p14="http://schemas.microsoft.com/office/powerpoint/2010/main" val="3383119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Individual Gifts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Healings - (self explanatory)</a:t>
            </a:r>
          </a:p>
          <a:p>
            <a:pPr marL="0" indent="0">
              <a:buNone/>
            </a:pPr>
            <a:r>
              <a:rPr lang="en-US" sz="4000" b="1" dirty="0" smtClean="0"/>
              <a:t>Helps – helper</a:t>
            </a:r>
          </a:p>
          <a:p>
            <a:pPr marL="0" indent="0">
              <a:buNone/>
            </a:pPr>
            <a:r>
              <a:rPr lang="en-US" sz="4000" b="1" dirty="0" smtClean="0"/>
              <a:t>Administrations </a:t>
            </a:r>
            <a:r>
              <a:rPr lang="en-US" sz="5400" b="1" dirty="0" smtClean="0"/>
              <a:t>- </a:t>
            </a:r>
            <a:r>
              <a:rPr lang="en-US" sz="4000" dirty="0"/>
              <a:t>literally, the skill with which a pilot guides a ship; figuratively, of leadership skill </a:t>
            </a:r>
            <a:r>
              <a:rPr lang="en-US" sz="4000" i="1" dirty="0"/>
              <a:t>administrative ability, gift of leadership, managerial skill </a:t>
            </a:r>
            <a:endParaRPr lang="en-US" sz="4000" i="1" dirty="0" smtClean="0"/>
          </a:p>
          <a:p>
            <a:pPr marL="0" indent="0">
              <a:buNone/>
            </a:pPr>
            <a:r>
              <a:rPr lang="en-US" sz="4000" b="1" i="1" dirty="0" smtClean="0"/>
              <a:t>Tongues – speaking other languages</a:t>
            </a:r>
            <a:endParaRPr lang="en-US" sz="4000" b="1" dirty="0"/>
          </a:p>
        </p:txBody>
      </p:sp>
    </p:spTree>
    <p:extLst>
      <p:ext uri="{BB962C8B-B14F-4D97-AF65-F5344CB8AC3E}">
        <p14:creationId xmlns:p14="http://schemas.microsoft.com/office/powerpoint/2010/main" val="86517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Each Member is Distinct</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1 Corinthians 12:29-31</a:t>
            </a:r>
          </a:p>
          <a:p>
            <a:pPr marL="0" indent="0">
              <a:buNone/>
            </a:pPr>
            <a:r>
              <a:rPr lang="en-US" sz="4000" b="1" dirty="0"/>
              <a:t>All are not apostles, are they? All are not prophets, are they? All are not teachers, are they? All are not [workers of] miracles, are they</a:t>
            </a:r>
            <a:r>
              <a:rPr lang="en-US" sz="4000" b="1" dirty="0" smtClean="0"/>
              <a:t>? </a:t>
            </a:r>
            <a:r>
              <a:rPr lang="en-US" sz="4000" b="1" dirty="0"/>
              <a:t>All do not have gifts of healings, do they? All do not speak with tongues, do they? All do not interpret, do </a:t>
            </a:r>
            <a:r>
              <a:rPr lang="en-US" sz="4000" b="1" dirty="0" smtClean="0"/>
              <a:t>they? </a:t>
            </a:r>
            <a:r>
              <a:rPr lang="en-US" sz="4000" b="1" dirty="0"/>
              <a:t>But earnestly desire the greater gifts. And I show you a still more excellent way</a:t>
            </a:r>
            <a:r>
              <a:rPr lang="en-US" sz="4000" b="1" dirty="0" smtClean="0"/>
              <a:t>.</a:t>
            </a:r>
            <a:endParaRPr lang="en-US" sz="4000" b="1" dirty="0"/>
          </a:p>
        </p:txBody>
      </p:sp>
    </p:spTree>
    <p:extLst>
      <p:ext uri="{BB962C8B-B14F-4D97-AF65-F5344CB8AC3E}">
        <p14:creationId xmlns:p14="http://schemas.microsoft.com/office/powerpoint/2010/main" val="1302342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Offices</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Ephesians 4:11-13</a:t>
            </a:r>
          </a:p>
          <a:p>
            <a:pPr marL="0" indent="0">
              <a:buNone/>
            </a:pPr>
            <a:r>
              <a:rPr lang="en-US" sz="4000" b="1" dirty="0"/>
              <a:t>And He gave some apostles, and some prophets, and some evangelists, and some pastors and teachers</a:t>
            </a:r>
            <a:r>
              <a:rPr lang="en-US" sz="4000" b="1" dirty="0" smtClean="0"/>
              <a:t>, </a:t>
            </a:r>
            <a:r>
              <a:rPr lang="en-US" sz="4000" b="1" dirty="0"/>
              <a:t>for the equipping of the saints for the work of service, to the building up of the body of </a:t>
            </a:r>
            <a:r>
              <a:rPr lang="en-US" sz="4000" b="1" dirty="0" smtClean="0"/>
              <a:t>Messiah; </a:t>
            </a:r>
            <a:r>
              <a:rPr lang="en-US" sz="4000" b="1" dirty="0"/>
              <a:t>until we all attain to the unity of the faith, and of the knowledge of the Son of Elohim, to a mature man, to the measure of the stature which belongs to the fullness of Messiah</a:t>
            </a:r>
            <a:r>
              <a:rPr lang="en-US" sz="4000" b="1" dirty="0" smtClean="0"/>
              <a:t>.</a:t>
            </a:r>
            <a:endParaRPr lang="en-US" sz="4000" b="1" dirty="0"/>
          </a:p>
        </p:txBody>
      </p:sp>
    </p:spTree>
    <p:extLst>
      <p:ext uri="{BB962C8B-B14F-4D97-AF65-F5344CB8AC3E}">
        <p14:creationId xmlns:p14="http://schemas.microsoft.com/office/powerpoint/2010/main" val="11158412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spiritual gifts are for the whole body</a:t>
            </a:r>
          </a:p>
          <a:p>
            <a:pPr marL="0" indent="0">
              <a:buNone/>
            </a:pPr>
            <a:r>
              <a:rPr lang="en-US" sz="4000" b="1" dirty="0" smtClean="0"/>
              <a:t>Each one of us has spiritual gifts</a:t>
            </a:r>
          </a:p>
          <a:p>
            <a:pPr marL="0" indent="0">
              <a:buNone/>
            </a:pPr>
            <a:r>
              <a:rPr lang="en-US" sz="4000" b="1" dirty="0" smtClean="0"/>
              <a:t>Use you gifts to build up others – they are not just for you!</a:t>
            </a:r>
            <a:endParaRPr lang="en-US" sz="4000" b="1" dirty="0"/>
          </a:p>
        </p:txBody>
      </p:sp>
    </p:spTree>
    <p:extLst>
      <p:ext uri="{BB962C8B-B14F-4D97-AF65-F5344CB8AC3E}">
        <p14:creationId xmlns:p14="http://schemas.microsoft.com/office/powerpoint/2010/main" val="27723423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208426</TotalTime>
  <Words>1864</Words>
  <Application>Microsoft Office PowerPoint</Application>
  <PresentationFormat>Widescreen</PresentationFormat>
  <Paragraphs>92</Paragraphs>
  <Slides>25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Bwgrkn</vt:lpstr>
      <vt:lpstr>Calibri</vt:lpstr>
      <vt:lpstr>Calibri Light</vt:lpstr>
      <vt:lpstr>Helvetica</vt:lpstr>
      <vt:lpstr>Office Theme</vt:lpstr>
      <vt:lpstr>PowerPoint Presentation</vt:lpstr>
      <vt:lpstr>Transition</vt:lpstr>
      <vt:lpstr>PowerPoint Presentation</vt:lpstr>
      <vt:lpstr>What is Spiritual?</vt:lpstr>
      <vt:lpstr>Spiritual Things</vt:lpstr>
      <vt:lpstr>Spiritual Things</vt:lpstr>
      <vt:lpstr>The Working of the Spirit</vt:lpstr>
      <vt:lpstr>The Multifaceted Ministries</vt:lpstr>
      <vt:lpstr>The Multifaceted Ministries</vt:lpstr>
      <vt:lpstr>The Giftings Named</vt:lpstr>
      <vt:lpstr>The Working of the Spirit</vt:lpstr>
      <vt:lpstr>The Body is One</vt:lpstr>
      <vt:lpstr>Yahusha Used the Body Metaphor</vt:lpstr>
      <vt:lpstr>The Body is One</vt:lpstr>
      <vt:lpstr>One Body – Many Parts</vt:lpstr>
      <vt:lpstr>The Body Needs All the Parts</vt:lpstr>
      <vt:lpstr>The Honor of the Parts</vt:lpstr>
      <vt:lpstr>The Honor of the Parts</vt:lpstr>
      <vt:lpstr>The Individual Gifts</vt:lpstr>
      <vt:lpstr>The Individual Gifts</vt:lpstr>
      <vt:lpstr>The Individual Gifts</vt:lpstr>
      <vt:lpstr>Each Member is Distinct</vt:lpstr>
      <vt:lpstr>The Offices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1922</cp:revision>
  <dcterms:created xsi:type="dcterms:W3CDTF">2018-11-07T08:55:54Z</dcterms:created>
  <dcterms:modified xsi:type="dcterms:W3CDTF">2021-04-24T16:09:56Z</dcterms:modified>
</cp:coreProperties>
</file>