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13" r:id="rId2"/>
    <p:sldMasterId id="2147483917" r:id="rId3"/>
    <p:sldMasterId id="2147484793" r:id="rId4"/>
    <p:sldMasterId id="2147484889" r:id="rId5"/>
    <p:sldMasterId id="2147484925" r:id="rId6"/>
    <p:sldMasterId id="2147484937" r:id="rId7"/>
    <p:sldMasterId id="2147484949" r:id="rId8"/>
  </p:sldMasterIdLst>
  <p:notesMasterIdLst>
    <p:notesMasterId r:id="rId63"/>
  </p:notesMasterIdLst>
  <p:sldIdLst>
    <p:sldId id="934" r:id="rId9"/>
    <p:sldId id="949" r:id="rId10"/>
    <p:sldId id="950" r:id="rId11"/>
    <p:sldId id="951" r:id="rId12"/>
    <p:sldId id="952" r:id="rId13"/>
    <p:sldId id="953" r:id="rId14"/>
    <p:sldId id="954" r:id="rId15"/>
    <p:sldId id="839" r:id="rId16"/>
    <p:sldId id="838" r:id="rId17"/>
    <p:sldId id="955" r:id="rId18"/>
    <p:sldId id="956" r:id="rId19"/>
    <p:sldId id="837" r:id="rId20"/>
    <p:sldId id="926" r:id="rId21"/>
    <p:sldId id="957" r:id="rId22"/>
    <p:sldId id="936" r:id="rId23"/>
    <p:sldId id="937" r:id="rId24"/>
    <p:sldId id="938" r:id="rId25"/>
    <p:sldId id="939" r:id="rId26"/>
    <p:sldId id="940" r:id="rId27"/>
    <p:sldId id="836" r:id="rId28"/>
    <p:sldId id="960" r:id="rId29"/>
    <p:sldId id="961" r:id="rId30"/>
    <p:sldId id="868" r:id="rId31"/>
    <p:sldId id="944" r:id="rId32"/>
    <p:sldId id="959" r:id="rId33"/>
    <p:sldId id="958" r:id="rId34"/>
    <p:sldId id="871" r:id="rId35"/>
    <p:sldId id="963" r:id="rId36"/>
    <p:sldId id="964" r:id="rId37"/>
    <p:sldId id="965" r:id="rId38"/>
    <p:sldId id="968" r:id="rId39"/>
    <p:sldId id="966" r:id="rId40"/>
    <p:sldId id="982" r:id="rId41"/>
    <p:sldId id="943" r:id="rId42"/>
    <p:sldId id="967" r:id="rId43"/>
    <p:sldId id="969" r:id="rId44"/>
    <p:sldId id="970" r:id="rId45"/>
    <p:sldId id="971" r:id="rId46"/>
    <p:sldId id="972" r:id="rId47"/>
    <p:sldId id="973" r:id="rId48"/>
    <p:sldId id="974" r:id="rId49"/>
    <p:sldId id="945" r:id="rId50"/>
    <p:sldId id="975" r:id="rId51"/>
    <p:sldId id="948" r:id="rId52"/>
    <p:sldId id="976" r:id="rId53"/>
    <p:sldId id="977" r:id="rId54"/>
    <p:sldId id="946" r:id="rId55"/>
    <p:sldId id="947" r:id="rId56"/>
    <p:sldId id="980" r:id="rId57"/>
    <p:sldId id="981" r:id="rId58"/>
    <p:sldId id="962" r:id="rId59"/>
    <p:sldId id="978" r:id="rId60"/>
    <p:sldId id="823" r:id="rId61"/>
    <p:sldId id="688" r:id="rId6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2" autoAdjust="0"/>
    <p:restoredTop sz="94660" autoAdjust="0"/>
  </p:normalViewPr>
  <p:slideViewPr>
    <p:cSldViewPr snapToGrid="0" snapToObjects="1">
      <p:cViewPr>
        <p:scale>
          <a:sx n="117" d="100"/>
          <a:sy n="117" d="100"/>
        </p:scale>
        <p:origin x="-54" y="66"/>
      </p:cViewPr>
      <p:guideLst>
        <p:guide orient="horz" pos="1620"/>
        <p:guide pos="2880"/>
      </p:guideLst>
    </p:cSldViewPr>
  </p:slideViewPr>
  <p:outlineViewPr>
    <p:cViewPr>
      <p:scale>
        <a:sx n="33" d="100"/>
        <a:sy n="33" d="100"/>
      </p:scale>
      <p:origin x="48" y="191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61" Type="http://schemas.openxmlformats.org/officeDocument/2006/relationships/slide" Target="slides/slide53.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4/17/2017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54</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4/17/2017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4/17/2017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pPr/>
              <a:t>4/17/2017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pPr/>
              <a:t>4/17/2017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pPr/>
              <a:t>4/17/2017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pPr/>
              <a:t>4/17/2017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pPr/>
              <a:t>4/17/2017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4/17/2017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pPr/>
              <a:t>4/17/2017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4/17/2017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pPr/>
              <a:t>4/17/2017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2551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416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1904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3389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744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97859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35716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405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077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6578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6077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4705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7554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94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19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174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7987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8923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9706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6071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069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5372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23904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64355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13051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74656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08515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60358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96748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6004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38516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80327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87978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52385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22816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44924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11356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54565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77672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45750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09596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56893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48661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06823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42230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0610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59802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861018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974153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1049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57517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08688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57043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8794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80853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869019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48755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54425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187052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922626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64330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47835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765992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124504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70833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139748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438229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789098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189462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877812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36554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260016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291059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18840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961522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156329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038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pPr/>
              <a:t>4/17/2017</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596442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4406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3342295"/>
      </p:ext>
    </p:extLst>
  </p:cSld>
  <p:clrMap bg1="lt1" tx1="dk1" bg2="lt2" tx2="dk2" accent1="accent1" accent2="accent2" accent3="accent3" accent4="accent4" accent5="accent5" accent6="accent6" hlink="hlink" folHlink="folHlink"/>
  <p:sldLayoutIdLst>
    <p:sldLayoutId id="2147484794" r:id="rId1"/>
    <p:sldLayoutId id="2147484795" r:id="rId2"/>
    <p:sldLayoutId id="2147484796" r:id="rId3"/>
    <p:sldLayoutId id="2147484797" r:id="rId4"/>
    <p:sldLayoutId id="2147484798" r:id="rId5"/>
    <p:sldLayoutId id="2147484799" r:id="rId6"/>
    <p:sldLayoutId id="2147484800" r:id="rId7"/>
    <p:sldLayoutId id="2147484801" r:id="rId8"/>
    <p:sldLayoutId id="2147484802" r:id="rId9"/>
    <p:sldLayoutId id="2147484803" r:id="rId10"/>
    <p:sldLayoutId id="214748480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3800748"/>
      </p:ext>
    </p:extLst>
  </p:cSld>
  <p:clrMap bg1="lt1" tx1="dk1" bg2="lt2" tx2="dk2" accent1="accent1" accent2="accent2" accent3="accent3" accent4="accent4" accent5="accent5" accent6="accent6" hlink="hlink" folHlink="folHlink"/>
  <p:sldLayoutIdLst>
    <p:sldLayoutId id="2147484890" r:id="rId1"/>
    <p:sldLayoutId id="2147484891" r:id="rId2"/>
    <p:sldLayoutId id="2147484892" r:id="rId3"/>
    <p:sldLayoutId id="2147484893" r:id="rId4"/>
    <p:sldLayoutId id="2147484894" r:id="rId5"/>
    <p:sldLayoutId id="2147484895" r:id="rId6"/>
    <p:sldLayoutId id="2147484896" r:id="rId7"/>
    <p:sldLayoutId id="2147484897" r:id="rId8"/>
    <p:sldLayoutId id="2147484898" r:id="rId9"/>
    <p:sldLayoutId id="2147484899" r:id="rId10"/>
    <p:sldLayoutId id="214748490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229322"/>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5508205"/>
      </p:ext>
    </p:extLst>
  </p:cSld>
  <p:clrMap bg1="lt1" tx1="dk1" bg2="lt2" tx2="dk2" accent1="accent1" accent2="accent2" accent3="accent3" accent4="accent4" accent5="accent5" accent6="accent6" hlink="hlink" folHlink="folHlink"/>
  <p:sldLayoutIdLst>
    <p:sldLayoutId id="2147484938" r:id="rId1"/>
    <p:sldLayoutId id="2147484939" r:id="rId2"/>
    <p:sldLayoutId id="2147484940" r:id="rId3"/>
    <p:sldLayoutId id="2147484941" r:id="rId4"/>
    <p:sldLayoutId id="2147484942" r:id="rId5"/>
    <p:sldLayoutId id="2147484943" r:id="rId6"/>
    <p:sldLayoutId id="2147484944" r:id="rId7"/>
    <p:sldLayoutId id="2147484945" r:id="rId8"/>
    <p:sldLayoutId id="2147484946" r:id="rId9"/>
    <p:sldLayoutId id="2147484947" r:id="rId10"/>
    <p:sldLayoutId id="21474849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4/17/2017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7632784"/>
      </p:ext>
    </p:extLst>
  </p:cSld>
  <p:clrMap bg1="lt1" tx1="dk1" bg2="lt2" tx2="dk2" accent1="accent1" accent2="accent2" accent3="accent3" accent4="accent4" accent5="accent5" accent6="accent6" hlink="hlink" folHlink="folHlink"/>
  <p:sldLayoutIdLst>
    <p:sldLayoutId id="2147484950" r:id="rId1"/>
    <p:sldLayoutId id="2147484951" r:id="rId2"/>
    <p:sldLayoutId id="2147484952" r:id="rId3"/>
    <p:sldLayoutId id="2147484953" r:id="rId4"/>
    <p:sldLayoutId id="2147484954" r:id="rId5"/>
    <p:sldLayoutId id="2147484955" r:id="rId6"/>
    <p:sldLayoutId id="2147484956" r:id="rId7"/>
    <p:sldLayoutId id="2147484957" r:id="rId8"/>
    <p:sldLayoutId id="2147484958" r:id="rId9"/>
    <p:sldLayoutId id="2147484959" r:id="rId10"/>
    <p:sldLayoutId id="21474849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9.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35.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buNone/>
            </a:pPr>
            <a:r>
              <a:rPr lang="en-US" sz="4000" dirty="0" smtClean="0">
                <a:solidFill>
                  <a:schemeClr val="bg1"/>
                </a:solidFill>
                <a:latin typeface="Helvetica" pitchFamily="34" charset="0"/>
                <a:cs typeface="Helvetica" pitchFamily="34" charset="0"/>
              </a:rPr>
              <a:t>The Bread of Affliction</a:t>
            </a:r>
          </a:p>
          <a:p>
            <a:pPr algn="ctr">
              <a:buNone/>
            </a:pPr>
            <a:endParaRPr lang="en-US" sz="2800" dirty="0" smtClean="0">
              <a:solidFill>
                <a:schemeClr val="bg1"/>
              </a:solidFill>
              <a:latin typeface="Helvetica" pitchFamily="34" charset="0"/>
              <a:cs typeface="Helvetica" pitchFamily="34" charset="0"/>
            </a:endParaRPr>
          </a:p>
          <a:p>
            <a:pPr marL="0" indent="0" algn="ctr">
              <a:buNone/>
            </a:pPr>
            <a:r>
              <a:rPr lang="en-US" sz="2800" dirty="0" smtClean="0">
                <a:solidFill>
                  <a:schemeClr val="bg1"/>
                </a:solidFill>
                <a:latin typeface="Helvetica" pitchFamily="34" charset="0"/>
                <a:cs typeface="Helvetica" pitchFamily="34" charset="0"/>
              </a:rPr>
              <a:t>Making Some Sense of Affliction                               in the Lives of </a:t>
            </a:r>
            <a:r>
              <a:rPr lang="en-US" sz="2800" dirty="0" smtClean="0">
                <a:solidFill>
                  <a:schemeClr val="bg1"/>
                </a:solidFill>
                <a:latin typeface="Helvetica" pitchFamily="34" charset="0"/>
                <a:cs typeface="Helvetica" pitchFamily="34" charset="0"/>
              </a:rPr>
              <a:t>YHWH’s People</a:t>
            </a:r>
            <a:endParaRPr lang="en-US" sz="2800" dirty="0" smtClean="0">
              <a:solidFill>
                <a:schemeClr val="bg1"/>
              </a:solidFill>
              <a:latin typeface="Helvetica" pitchFamily="34" charset="0"/>
              <a:cs typeface="Helvetica" pitchFamily="34" charset="0"/>
            </a:endParaRPr>
          </a:p>
        </p:txBody>
      </p:sp>
    </p:spTree>
    <p:extLst>
      <p:ext uri="{BB962C8B-B14F-4D97-AF65-F5344CB8AC3E}">
        <p14:creationId xmlns:p14="http://schemas.microsoft.com/office/powerpoint/2010/main" val="16785957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i="1" dirty="0" smtClean="0">
                <a:solidFill>
                  <a:schemeClr val="bg1"/>
                </a:solidFill>
              </a:rPr>
              <a:t>Instructions for the 1</a:t>
            </a:r>
            <a:r>
              <a:rPr lang="en-US" i="1" baseline="30000" dirty="0" smtClean="0">
                <a:solidFill>
                  <a:schemeClr val="bg1"/>
                </a:solidFill>
              </a:rPr>
              <a:t>st</a:t>
            </a:r>
            <a:r>
              <a:rPr lang="en-US" i="1" dirty="0" smtClean="0">
                <a:solidFill>
                  <a:schemeClr val="bg1"/>
                </a:solidFill>
              </a:rPr>
              <a:t> Passover</a:t>
            </a:r>
          </a:p>
          <a:p>
            <a:pPr marL="0" indent="0">
              <a:buNone/>
            </a:pPr>
            <a:r>
              <a:rPr lang="en-US" baseline="30000" dirty="0" smtClean="0">
                <a:solidFill>
                  <a:schemeClr val="bg1"/>
                </a:solidFill>
              </a:rPr>
              <a:t>8</a:t>
            </a:r>
            <a:r>
              <a:rPr lang="en-US" dirty="0" smtClean="0">
                <a:solidFill>
                  <a:schemeClr val="bg1"/>
                </a:solidFill>
              </a:rPr>
              <a:t> </a:t>
            </a:r>
            <a:r>
              <a:rPr lang="en-US" dirty="0">
                <a:solidFill>
                  <a:schemeClr val="bg1"/>
                </a:solidFill>
              </a:rPr>
              <a:t>That same night they are to eat the meat roasted over the fire, along with bitter herbs, and </a:t>
            </a:r>
            <a:r>
              <a:rPr lang="en-US" u="sng" dirty="0">
                <a:solidFill>
                  <a:schemeClr val="bg1"/>
                </a:solidFill>
              </a:rPr>
              <a:t>bread made without yeast</a:t>
            </a:r>
            <a:r>
              <a:rPr lang="en-US" dirty="0">
                <a:solidFill>
                  <a:schemeClr val="bg1"/>
                </a:solidFill>
              </a:rPr>
              <a:t>.</a:t>
            </a:r>
          </a:p>
          <a:p>
            <a:pPr marL="0" indent="0">
              <a:buNone/>
            </a:pPr>
            <a:r>
              <a:rPr lang="en-US" baseline="30000" dirty="0" smtClean="0">
                <a:solidFill>
                  <a:schemeClr val="bg1"/>
                </a:solidFill>
              </a:rPr>
              <a:t>9</a:t>
            </a:r>
            <a:r>
              <a:rPr lang="en-US" dirty="0" smtClean="0">
                <a:solidFill>
                  <a:schemeClr val="bg1"/>
                </a:solidFill>
              </a:rPr>
              <a:t> </a:t>
            </a:r>
            <a:r>
              <a:rPr lang="en-US" dirty="0">
                <a:solidFill>
                  <a:schemeClr val="bg1"/>
                </a:solidFill>
              </a:rPr>
              <a:t>Do not eat the meat raw or cooked in water, but roast it over the fire-- head, legs and inner </a:t>
            </a:r>
            <a:r>
              <a:rPr lang="en-US" dirty="0" smtClean="0">
                <a:solidFill>
                  <a:schemeClr val="bg1"/>
                </a:solidFill>
              </a:rPr>
              <a:t>parts.</a:t>
            </a:r>
          </a:p>
          <a:p>
            <a:pPr marL="0" indent="0">
              <a:buNone/>
            </a:pPr>
            <a:r>
              <a:rPr lang="en-US" baseline="30000" dirty="0" smtClean="0">
                <a:solidFill>
                  <a:schemeClr val="bg1"/>
                </a:solidFill>
              </a:rPr>
              <a:t>10</a:t>
            </a:r>
            <a:r>
              <a:rPr lang="en-US" dirty="0" smtClean="0">
                <a:solidFill>
                  <a:schemeClr val="bg1"/>
                </a:solidFill>
              </a:rPr>
              <a:t> </a:t>
            </a:r>
            <a:r>
              <a:rPr lang="en-US" dirty="0">
                <a:solidFill>
                  <a:schemeClr val="bg1"/>
                </a:solidFill>
              </a:rPr>
              <a:t>Do not leave any of it till morning; if some is left till morning, you must burn it.</a:t>
            </a:r>
          </a:p>
          <a:p>
            <a:pPr marL="0" indent="0">
              <a:buNone/>
            </a:pPr>
            <a:r>
              <a:rPr lang="en-US" baseline="30000" dirty="0" smtClean="0">
                <a:solidFill>
                  <a:schemeClr val="bg1"/>
                </a:solidFill>
              </a:rPr>
              <a:t>11</a:t>
            </a:r>
            <a:r>
              <a:rPr lang="en-US" dirty="0" smtClean="0">
                <a:solidFill>
                  <a:schemeClr val="bg1"/>
                </a:solidFill>
              </a:rPr>
              <a:t> </a:t>
            </a:r>
            <a:r>
              <a:rPr lang="en-US" dirty="0">
                <a:solidFill>
                  <a:schemeClr val="bg1"/>
                </a:solidFill>
              </a:rPr>
              <a:t>This is how you are to eat it: with your cloak tucked into your belt, your sandals on your feet and your staff in your hand. </a:t>
            </a:r>
            <a:r>
              <a:rPr lang="en-US" u="sng" dirty="0">
                <a:solidFill>
                  <a:schemeClr val="bg1"/>
                </a:solidFill>
              </a:rPr>
              <a:t>Eat it in haste</a:t>
            </a:r>
            <a:r>
              <a:rPr lang="en-US" dirty="0">
                <a:solidFill>
                  <a:schemeClr val="bg1"/>
                </a:solidFill>
              </a:rPr>
              <a:t>; it is Yahuwah's Pesach.</a:t>
            </a:r>
          </a:p>
          <a:p>
            <a:pPr marL="0" indent="0">
              <a:buNone/>
            </a:pPr>
            <a:r>
              <a:rPr lang="en-US" baseline="30000" dirty="0" smtClean="0">
                <a:solidFill>
                  <a:schemeClr val="bg1"/>
                </a:solidFill>
              </a:rPr>
              <a:t>12</a:t>
            </a:r>
            <a:r>
              <a:rPr lang="en-US" dirty="0" smtClean="0">
                <a:solidFill>
                  <a:schemeClr val="bg1"/>
                </a:solidFill>
              </a:rPr>
              <a:t> </a:t>
            </a:r>
            <a:r>
              <a:rPr lang="en-US" dirty="0">
                <a:solidFill>
                  <a:schemeClr val="bg1"/>
                </a:solidFill>
              </a:rPr>
              <a:t>"On that same night I will pass through </a:t>
            </a:r>
            <a:r>
              <a:rPr lang="en-US" dirty="0" err="1">
                <a:solidFill>
                  <a:schemeClr val="bg1"/>
                </a:solidFill>
              </a:rPr>
              <a:t>Mitzrayim</a:t>
            </a:r>
            <a:r>
              <a:rPr lang="en-US" dirty="0">
                <a:solidFill>
                  <a:schemeClr val="bg1"/>
                </a:solidFill>
              </a:rPr>
              <a:t> and strike down every firstborn-- both men and animals-- and I will bring judgment on all the gods of </a:t>
            </a:r>
            <a:r>
              <a:rPr lang="en-US" dirty="0" err="1">
                <a:solidFill>
                  <a:schemeClr val="bg1"/>
                </a:solidFill>
              </a:rPr>
              <a:t>Mitzrayim</a:t>
            </a:r>
            <a:r>
              <a:rPr lang="en-US" dirty="0">
                <a:solidFill>
                  <a:schemeClr val="bg1"/>
                </a:solidFill>
              </a:rPr>
              <a:t>. I am Yahuwah</a:t>
            </a:r>
            <a:r>
              <a:rPr lang="en-US" dirty="0" smtClean="0">
                <a:solidFill>
                  <a:schemeClr val="bg1"/>
                </a:solidFill>
              </a:rPr>
              <a:t>.</a:t>
            </a:r>
          </a:p>
          <a:p>
            <a:r>
              <a:rPr lang="en-US" dirty="0" smtClean="0">
                <a:solidFill>
                  <a:schemeClr val="bg1"/>
                </a:solidFill>
              </a:rPr>
              <a:t>“haste” – trepidation, </a:t>
            </a:r>
            <a:r>
              <a:rPr lang="en-US" dirty="0">
                <a:solidFill>
                  <a:schemeClr val="bg1"/>
                </a:solidFill>
              </a:rPr>
              <a:t>tremulous fear, alarm, or agitation; </a:t>
            </a:r>
            <a:r>
              <a:rPr lang="en-US" dirty="0" smtClean="0">
                <a:solidFill>
                  <a:schemeClr val="bg1"/>
                </a:solidFill>
              </a:rPr>
              <a:t>perturbation, </a:t>
            </a:r>
            <a:r>
              <a:rPr lang="en-US" dirty="0">
                <a:solidFill>
                  <a:schemeClr val="bg1"/>
                </a:solidFill>
              </a:rPr>
              <a:t>trembling or quivering movement; tremor. </a:t>
            </a:r>
          </a:p>
        </p:txBody>
      </p:sp>
    </p:spTree>
    <p:extLst>
      <p:ext uri="{BB962C8B-B14F-4D97-AF65-F5344CB8AC3E}">
        <p14:creationId xmlns:p14="http://schemas.microsoft.com/office/powerpoint/2010/main" val="20521518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i="1" dirty="0" smtClean="0">
                <a:solidFill>
                  <a:schemeClr val="bg1"/>
                </a:solidFill>
              </a:rPr>
              <a:t>Instructions for the 1</a:t>
            </a:r>
            <a:r>
              <a:rPr lang="en-US" i="1" baseline="30000" dirty="0" smtClean="0">
                <a:solidFill>
                  <a:schemeClr val="bg1"/>
                </a:solidFill>
              </a:rPr>
              <a:t>st</a:t>
            </a:r>
            <a:r>
              <a:rPr lang="en-US" i="1" dirty="0" smtClean="0">
                <a:solidFill>
                  <a:schemeClr val="bg1"/>
                </a:solidFill>
              </a:rPr>
              <a:t> Passover</a:t>
            </a:r>
          </a:p>
          <a:p>
            <a:pPr marL="0" indent="0">
              <a:buNone/>
            </a:pPr>
            <a:r>
              <a:rPr lang="en-US" baseline="30000" dirty="0">
                <a:solidFill>
                  <a:schemeClr val="bg1"/>
                </a:solidFill>
              </a:rPr>
              <a:t>14</a:t>
            </a:r>
            <a:r>
              <a:rPr lang="en-US" dirty="0">
                <a:solidFill>
                  <a:schemeClr val="bg1"/>
                </a:solidFill>
              </a:rPr>
              <a:t> "This is a day you are to commemorate; for the generations to come you shall celebrate it as a festival to Yahuwah-- a lasting ordinance.</a:t>
            </a:r>
          </a:p>
          <a:p>
            <a:pPr marL="0" indent="0">
              <a:buNone/>
            </a:pPr>
            <a:r>
              <a:rPr lang="en-US" baseline="30000" dirty="0" smtClean="0">
                <a:solidFill>
                  <a:schemeClr val="bg1"/>
                </a:solidFill>
              </a:rPr>
              <a:t>15</a:t>
            </a:r>
            <a:r>
              <a:rPr lang="en-US" dirty="0" smtClean="0">
                <a:solidFill>
                  <a:schemeClr val="bg1"/>
                </a:solidFill>
              </a:rPr>
              <a:t> </a:t>
            </a:r>
            <a:r>
              <a:rPr lang="en-US" dirty="0">
                <a:solidFill>
                  <a:schemeClr val="bg1"/>
                </a:solidFill>
              </a:rPr>
              <a:t>For seven days you are to eat bread made without yeast. On the first day remove the yeast from your houses, for whoever eats anything with yeast in it from the first day through the seventh must be cut off from </a:t>
            </a:r>
            <a:r>
              <a:rPr lang="en-US" dirty="0" err="1">
                <a:solidFill>
                  <a:schemeClr val="bg1"/>
                </a:solidFill>
              </a:rPr>
              <a:t>Yisrael</a:t>
            </a:r>
            <a:r>
              <a:rPr lang="en-US" dirty="0">
                <a:solidFill>
                  <a:schemeClr val="bg1"/>
                </a:solidFill>
              </a:rPr>
              <a:t>.</a:t>
            </a:r>
          </a:p>
        </p:txBody>
      </p:sp>
    </p:spTree>
    <p:extLst>
      <p:ext uri="{BB962C8B-B14F-4D97-AF65-F5344CB8AC3E}">
        <p14:creationId xmlns:p14="http://schemas.microsoft.com/office/powerpoint/2010/main" val="17025256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i="1" dirty="0" smtClean="0">
                <a:solidFill>
                  <a:schemeClr val="bg1"/>
                </a:solidFill>
              </a:rPr>
              <a:t>Instructions for the 1</a:t>
            </a:r>
            <a:r>
              <a:rPr lang="en-US" i="1" baseline="30000" dirty="0" smtClean="0">
                <a:solidFill>
                  <a:schemeClr val="bg1"/>
                </a:solidFill>
              </a:rPr>
              <a:t>st</a:t>
            </a:r>
            <a:r>
              <a:rPr lang="en-US" i="1" dirty="0" smtClean="0">
                <a:solidFill>
                  <a:schemeClr val="bg1"/>
                </a:solidFill>
              </a:rPr>
              <a:t> Passover</a:t>
            </a:r>
          </a:p>
          <a:p>
            <a:pPr marL="0" indent="0">
              <a:buNone/>
            </a:pPr>
            <a:r>
              <a:rPr lang="en-US" baseline="30000" dirty="0">
                <a:solidFill>
                  <a:schemeClr val="bg1"/>
                </a:solidFill>
              </a:rPr>
              <a:t>17</a:t>
            </a:r>
            <a:r>
              <a:rPr lang="en-US" dirty="0">
                <a:solidFill>
                  <a:schemeClr val="bg1"/>
                </a:solidFill>
              </a:rPr>
              <a:t> "Celebrate the Feast of Unleavened Bread, </a:t>
            </a:r>
            <a:r>
              <a:rPr lang="en-US" u="sng" dirty="0">
                <a:solidFill>
                  <a:schemeClr val="bg1"/>
                </a:solidFill>
              </a:rPr>
              <a:t>because it was on this very day that I brought your divisions out of </a:t>
            </a:r>
            <a:r>
              <a:rPr lang="en-US" u="sng" dirty="0" err="1">
                <a:solidFill>
                  <a:schemeClr val="bg1"/>
                </a:solidFill>
              </a:rPr>
              <a:t>Mitzrayim</a:t>
            </a:r>
            <a:r>
              <a:rPr lang="en-US" dirty="0">
                <a:solidFill>
                  <a:schemeClr val="bg1"/>
                </a:solidFill>
              </a:rPr>
              <a:t>. Celebrate this day as a lasting ordinance for the generations to come.</a:t>
            </a:r>
          </a:p>
        </p:txBody>
      </p:sp>
    </p:spTree>
    <p:extLst>
      <p:ext uri="{BB962C8B-B14F-4D97-AF65-F5344CB8AC3E}">
        <p14:creationId xmlns:p14="http://schemas.microsoft.com/office/powerpoint/2010/main" val="31735488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i="1" dirty="0" smtClean="0">
                <a:solidFill>
                  <a:schemeClr val="bg1"/>
                </a:solidFill>
              </a:rPr>
              <a:t>Coming Out of Egypt</a:t>
            </a:r>
          </a:p>
          <a:p>
            <a:pPr marL="0" indent="0">
              <a:buNone/>
            </a:pPr>
            <a:r>
              <a:rPr lang="en-US" baseline="30000" dirty="0" smtClean="0">
                <a:solidFill>
                  <a:schemeClr val="bg1"/>
                </a:solidFill>
              </a:rPr>
              <a:t>34</a:t>
            </a:r>
            <a:r>
              <a:rPr lang="en-US" dirty="0" smtClean="0">
                <a:solidFill>
                  <a:schemeClr val="bg1"/>
                </a:solidFill>
              </a:rPr>
              <a:t> </a:t>
            </a:r>
            <a:r>
              <a:rPr lang="en-US" dirty="0">
                <a:solidFill>
                  <a:schemeClr val="bg1"/>
                </a:solidFill>
              </a:rPr>
              <a:t>So the people took their dough before the yeast was added, and carried it on their shoulders in kneading troughs wrapped in </a:t>
            </a:r>
            <a:r>
              <a:rPr lang="en-US" dirty="0" smtClean="0">
                <a:solidFill>
                  <a:schemeClr val="bg1"/>
                </a:solidFill>
              </a:rPr>
              <a:t>clothing.</a:t>
            </a:r>
          </a:p>
          <a:p>
            <a:pPr marL="0" indent="0">
              <a:buNone/>
            </a:pPr>
            <a:r>
              <a:rPr lang="en-US" baseline="30000" dirty="0" smtClean="0">
                <a:solidFill>
                  <a:schemeClr val="bg1"/>
                </a:solidFill>
              </a:rPr>
              <a:t>39</a:t>
            </a:r>
            <a:r>
              <a:rPr lang="en-US" dirty="0" smtClean="0">
                <a:solidFill>
                  <a:schemeClr val="bg1"/>
                </a:solidFill>
              </a:rPr>
              <a:t> </a:t>
            </a:r>
            <a:r>
              <a:rPr lang="en-US" dirty="0">
                <a:solidFill>
                  <a:schemeClr val="bg1"/>
                </a:solidFill>
              </a:rPr>
              <a:t>With the dough they had brought from </a:t>
            </a:r>
            <a:r>
              <a:rPr lang="en-US" dirty="0" err="1">
                <a:solidFill>
                  <a:schemeClr val="bg1"/>
                </a:solidFill>
              </a:rPr>
              <a:t>Mitzrayim</a:t>
            </a:r>
            <a:r>
              <a:rPr lang="en-US" dirty="0">
                <a:solidFill>
                  <a:schemeClr val="bg1"/>
                </a:solidFill>
              </a:rPr>
              <a:t>, they baked cakes of unleavened bread. The dough was without yeast because they had been driven out of </a:t>
            </a:r>
            <a:r>
              <a:rPr lang="en-US" dirty="0" err="1">
                <a:solidFill>
                  <a:schemeClr val="bg1"/>
                </a:solidFill>
              </a:rPr>
              <a:t>Mitzrayim</a:t>
            </a:r>
            <a:r>
              <a:rPr lang="en-US" dirty="0">
                <a:solidFill>
                  <a:schemeClr val="bg1"/>
                </a:solidFill>
              </a:rPr>
              <a:t> and did not have time to prepare food for themselves</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5272183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solidFill>
                  <a:schemeClr val="bg1"/>
                </a:solidFill>
                <a:cs typeface="Times New Roman" pitchFamily="18" charset="0"/>
              </a:rPr>
              <a:t>Instructions from Deuteronomy 16</a:t>
            </a:r>
          </a:p>
          <a:p>
            <a:pPr marL="0" indent="0">
              <a:buNone/>
            </a:pPr>
            <a:r>
              <a:rPr lang="en-US" dirty="0" smtClean="0">
                <a:solidFill>
                  <a:schemeClr val="bg1"/>
                </a:solidFill>
              </a:rPr>
              <a:t>Guard </a:t>
            </a:r>
            <a:r>
              <a:rPr lang="en-US" dirty="0">
                <a:solidFill>
                  <a:schemeClr val="bg1"/>
                </a:solidFill>
              </a:rPr>
              <a:t>the month of the Aviv and celebrate the Pesach of Yahuwah your Elohim, because in the month of the Aviv he brought you out of </a:t>
            </a:r>
            <a:r>
              <a:rPr lang="en-US" dirty="0" err="1">
                <a:solidFill>
                  <a:schemeClr val="bg1"/>
                </a:solidFill>
              </a:rPr>
              <a:t>Mitzrayim</a:t>
            </a:r>
            <a:r>
              <a:rPr lang="en-US" dirty="0">
                <a:solidFill>
                  <a:schemeClr val="bg1"/>
                </a:solidFill>
              </a:rPr>
              <a:t> by night.</a:t>
            </a:r>
          </a:p>
          <a:p>
            <a:pPr marL="0" indent="0">
              <a:buNone/>
            </a:pPr>
            <a:r>
              <a:rPr lang="en-US" baseline="30000" dirty="0" smtClean="0">
                <a:solidFill>
                  <a:schemeClr val="bg1"/>
                </a:solidFill>
              </a:rPr>
              <a:t>2</a:t>
            </a:r>
            <a:r>
              <a:rPr lang="en-US" dirty="0" smtClean="0">
                <a:solidFill>
                  <a:schemeClr val="bg1"/>
                </a:solidFill>
              </a:rPr>
              <a:t> </a:t>
            </a:r>
            <a:r>
              <a:rPr lang="en-US" dirty="0">
                <a:solidFill>
                  <a:schemeClr val="bg1"/>
                </a:solidFill>
              </a:rPr>
              <a:t>Sacrifice as the Pesach to Yahuwah your Elohim an animal from your flock or herd at the place Yahuwah will choose as a dwelling for his Name.</a:t>
            </a:r>
          </a:p>
        </p:txBody>
      </p:sp>
    </p:spTree>
    <p:extLst>
      <p:ext uri="{BB962C8B-B14F-4D97-AF65-F5344CB8AC3E}">
        <p14:creationId xmlns:p14="http://schemas.microsoft.com/office/powerpoint/2010/main" val="25676522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buNone/>
            </a:pPr>
            <a:r>
              <a:rPr lang="en-US" baseline="30000" dirty="0">
                <a:solidFill>
                  <a:schemeClr val="bg1"/>
                </a:solidFill>
              </a:rPr>
              <a:t>3</a:t>
            </a:r>
            <a:r>
              <a:rPr lang="en-US" dirty="0">
                <a:solidFill>
                  <a:schemeClr val="bg1"/>
                </a:solidFill>
              </a:rPr>
              <a:t> Do not eat it with bread made with yeast, but for seven days eat unleavened </a:t>
            </a:r>
            <a:r>
              <a:rPr lang="en-US" dirty="0" smtClean="0">
                <a:solidFill>
                  <a:schemeClr val="bg1"/>
                </a:solidFill>
              </a:rPr>
              <a:t>bread - </a:t>
            </a:r>
            <a:r>
              <a:rPr lang="en-US" dirty="0">
                <a:solidFill>
                  <a:schemeClr val="bg1"/>
                </a:solidFill>
              </a:rPr>
              <a:t>the bread of </a:t>
            </a:r>
            <a:r>
              <a:rPr lang="en-US" dirty="0" smtClean="0">
                <a:solidFill>
                  <a:schemeClr val="bg1"/>
                </a:solidFill>
              </a:rPr>
              <a:t>affliction - </a:t>
            </a:r>
            <a:r>
              <a:rPr lang="en-US" dirty="0">
                <a:solidFill>
                  <a:schemeClr val="bg1"/>
                </a:solidFill>
              </a:rPr>
              <a:t>because you left Egypt in </a:t>
            </a:r>
            <a:r>
              <a:rPr lang="en-US" dirty="0" smtClean="0">
                <a:solidFill>
                  <a:schemeClr val="bg1"/>
                </a:solidFill>
              </a:rPr>
              <a:t>haste (in trepidation, trembling); </a:t>
            </a:r>
            <a:r>
              <a:rPr lang="en-US" dirty="0">
                <a:solidFill>
                  <a:schemeClr val="bg1"/>
                </a:solidFill>
              </a:rPr>
              <a:t>so that all the days of your life you may remember the time of your departure from Egypt</a:t>
            </a:r>
            <a:r>
              <a:rPr lang="en-US" dirty="0" smtClean="0">
                <a:solidFill>
                  <a:schemeClr val="bg1"/>
                </a:solidFill>
              </a:rPr>
              <a:t>.</a:t>
            </a:r>
          </a:p>
          <a:p>
            <a:pPr marL="0" indent="0">
              <a:buNone/>
            </a:pPr>
            <a:endParaRPr lang="en-US" dirty="0" smtClean="0">
              <a:solidFill>
                <a:schemeClr val="bg1"/>
              </a:solidFill>
            </a:endParaRPr>
          </a:p>
          <a:p>
            <a:pPr marL="0" indent="0">
              <a:buNone/>
            </a:pPr>
            <a:r>
              <a:rPr lang="en-US" dirty="0" smtClean="0">
                <a:solidFill>
                  <a:schemeClr val="bg1"/>
                </a:solidFill>
              </a:rPr>
              <a:t>Why was the unleavened bread referred to as the bread of affliction?</a:t>
            </a:r>
            <a:endParaRPr lang="en-US" dirty="0">
              <a:solidFill>
                <a:schemeClr val="bg1"/>
              </a:solidFill>
            </a:endParaRPr>
          </a:p>
        </p:txBody>
      </p:sp>
    </p:spTree>
    <p:extLst>
      <p:ext uri="{BB962C8B-B14F-4D97-AF65-F5344CB8AC3E}">
        <p14:creationId xmlns:p14="http://schemas.microsoft.com/office/powerpoint/2010/main" val="17810698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algn="ctr">
              <a:buNone/>
            </a:pPr>
            <a:r>
              <a:rPr lang="en-US" i="1" dirty="0" smtClean="0">
                <a:solidFill>
                  <a:schemeClr val="bg1"/>
                </a:solidFill>
              </a:rPr>
              <a:t>Affliction – </a:t>
            </a:r>
            <a:r>
              <a:rPr lang="en-US" i="1" dirty="0" err="1" smtClean="0">
                <a:solidFill>
                  <a:schemeClr val="bg1"/>
                </a:solidFill>
              </a:rPr>
              <a:t>Heb</a:t>
            </a:r>
            <a:r>
              <a:rPr lang="en-US" i="1" dirty="0" smtClean="0">
                <a:solidFill>
                  <a:schemeClr val="bg1"/>
                </a:solidFill>
              </a:rPr>
              <a:t> </a:t>
            </a:r>
            <a:r>
              <a:rPr lang="en-US" dirty="0" err="1">
                <a:solidFill>
                  <a:schemeClr val="bg1"/>
                </a:solidFill>
                <a:latin typeface="Bwhebb" panose="00000400000000000000" pitchFamily="2" charset="0"/>
              </a:rPr>
              <a:t>ynI</a:t>
            </a:r>
            <a:r>
              <a:rPr lang="en-US" dirty="0">
                <a:solidFill>
                  <a:schemeClr val="bg1"/>
                </a:solidFill>
                <a:latin typeface="Bwhebb" panose="00000400000000000000" pitchFamily="2" charset="0"/>
              </a:rPr>
              <a:t>[\ </a:t>
            </a:r>
            <a:r>
              <a:rPr lang="en-US" dirty="0" smtClean="0">
                <a:solidFill>
                  <a:schemeClr val="bg1"/>
                </a:solidFill>
              </a:rPr>
              <a:t>”</a:t>
            </a:r>
            <a:r>
              <a:rPr lang="en-US" dirty="0" err="1" smtClean="0">
                <a:solidFill>
                  <a:schemeClr val="bg1"/>
                </a:solidFill>
              </a:rPr>
              <a:t>anee</a:t>
            </a:r>
            <a:r>
              <a:rPr lang="en-US" dirty="0" smtClean="0">
                <a:solidFill>
                  <a:schemeClr val="bg1"/>
                </a:solidFill>
              </a:rPr>
              <a:t>”</a:t>
            </a:r>
            <a:endParaRPr lang="en-US" i="1" dirty="0" smtClean="0">
              <a:solidFill>
                <a:schemeClr val="bg1"/>
              </a:solidFill>
              <a:latin typeface="Bwhebb" panose="00000400000000000000" pitchFamily="2" charset="0"/>
            </a:endParaRPr>
          </a:p>
          <a:p>
            <a:r>
              <a:rPr lang="en-US" dirty="0">
                <a:solidFill>
                  <a:schemeClr val="bg1"/>
                </a:solidFill>
              </a:rPr>
              <a:t>misery, oppressed situation </a:t>
            </a:r>
            <a:r>
              <a:rPr lang="en-US" dirty="0" smtClean="0">
                <a:solidFill>
                  <a:schemeClr val="bg1"/>
                </a:solidFill>
              </a:rPr>
              <a:t>(HALOT)</a:t>
            </a:r>
          </a:p>
          <a:p>
            <a:r>
              <a:rPr lang="en-US" dirty="0">
                <a:solidFill>
                  <a:schemeClr val="bg1"/>
                </a:solidFill>
              </a:rPr>
              <a:t>poor, afflicted, humble, meek; </a:t>
            </a:r>
            <a:r>
              <a:rPr lang="en-US" dirty="0" smtClean="0">
                <a:solidFill>
                  <a:schemeClr val="bg1"/>
                </a:solidFill>
              </a:rPr>
              <a:t>(BDB)</a:t>
            </a:r>
          </a:p>
          <a:p>
            <a:r>
              <a:rPr lang="en-US" dirty="0">
                <a:solidFill>
                  <a:schemeClr val="bg1"/>
                </a:solidFill>
              </a:rPr>
              <a:t>The verb is used in several ways. It is used of what one does to his enemy. It describes the discomfort Sarah inflicted upon Hagar (Gen 16:6) and what the lawless do to the defenseless (</a:t>
            </a:r>
            <a:r>
              <a:rPr lang="en-US" dirty="0" err="1">
                <a:solidFill>
                  <a:schemeClr val="bg1"/>
                </a:solidFill>
              </a:rPr>
              <a:t>Exo</a:t>
            </a:r>
            <a:r>
              <a:rPr lang="en-US" dirty="0">
                <a:solidFill>
                  <a:schemeClr val="bg1"/>
                </a:solidFill>
              </a:rPr>
              <a:t> 22:22 [H 2I]). It speaks of the pain inflicted on Joseph's ankles by the fetters (</a:t>
            </a:r>
            <a:r>
              <a:rPr lang="en-US" dirty="0" err="1">
                <a:solidFill>
                  <a:schemeClr val="bg1"/>
                </a:solidFill>
              </a:rPr>
              <a:t>Psa</a:t>
            </a:r>
            <a:r>
              <a:rPr lang="en-US" dirty="0">
                <a:solidFill>
                  <a:schemeClr val="bg1"/>
                </a:solidFill>
              </a:rPr>
              <a:t> 105:18). It sets forth what Egypt did to Israel (</a:t>
            </a:r>
            <a:r>
              <a:rPr lang="en-US" dirty="0" err="1">
                <a:solidFill>
                  <a:schemeClr val="bg1"/>
                </a:solidFill>
              </a:rPr>
              <a:t>Exo</a:t>
            </a:r>
            <a:r>
              <a:rPr lang="en-US" dirty="0">
                <a:solidFill>
                  <a:schemeClr val="bg1"/>
                </a:solidFill>
              </a:rPr>
              <a:t> 1:11-12; this was more than slavery). In </a:t>
            </a:r>
            <a:r>
              <a:rPr lang="en-US" dirty="0" err="1">
                <a:solidFill>
                  <a:schemeClr val="bg1"/>
                </a:solidFill>
              </a:rPr>
              <a:t>Num</a:t>
            </a:r>
            <a:r>
              <a:rPr lang="en-US" dirty="0">
                <a:solidFill>
                  <a:schemeClr val="bg1"/>
                </a:solidFill>
              </a:rPr>
              <a:t> 24:24 and Jud it describes the physical pain brought by war. It is used for what God does to his enemies (</a:t>
            </a:r>
            <a:r>
              <a:rPr lang="en-US" dirty="0" err="1">
                <a:solidFill>
                  <a:schemeClr val="bg1"/>
                </a:solidFill>
              </a:rPr>
              <a:t>Deut</a:t>
            </a:r>
            <a:r>
              <a:rPr lang="en-US" dirty="0">
                <a:solidFill>
                  <a:schemeClr val="bg1"/>
                </a:solidFill>
              </a:rPr>
              <a:t> 26:6). </a:t>
            </a:r>
            <a:r>
              <a:rPr lang="en-US" dirty="0" smtClean="0">
                <a:solidFill>
                  <a:schemeClr val="bg1"/>
                </a:solidFill>
              </a:rPr>
              <a:t>(</a:t>
            </a:r>
            <a:r>
              <a:rPr lang="en-US" dirty="0" smtClean="0">
                <a:solidFill>
                  <a:schemeClr val="bg1"/>
                </a:solidFill>
                <a:cs typeface="Times New Roman" pitchFamily="18" charset="0"/>
              </a:rPr>
              <a:t>TWOT)</a:t>
            </a:r>
            <a:endParaRPr lang="en-US" dirty="0"/>
          </a:p>
        </p:txBody>
      </p:sp>
    </p:spTree>
    <p:extLst>
      <p:ext uri="{BB962C8B-B14F-4D97-AF65-F5344CB8AC3E}">
        <p14:creationId xmlns:p14="http://schemas.microsoft.com/office/powerpoint/2010/main" val="32816311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buNone/>
            </a:pPr>
            <a:r>
              <a:rPr lang="en-US" dirty="0">
                <a:solidFill>
                  <a:schemeClr val="bg1"/>
                </a:solidFill>
              </a:rPr>
              <a:t>God uses affliction to prompt repentance; for example, the purpose of the wilderness wandering was to humble Israel (</a:t>
            </a:r>
            <a:r>
              <a:rPr lang="en-US" dirty="0" err="1">
                <a:solidFill>
                  <a:schemeClr val="bg1"/>
                </a:solidFill>
              </a:rPr>
              <a:t>Deut</a:t>
            </a:r>
            <a:r>
              <a:rPr lang="en-US" dirty="0">
                <a:solidFill>
                  <a:schemeClr val="bg1"/>
                </a:solidFill>
              </a:rPr>
              <a:t> 8:20). This is a recurrent theme in Scripture. The Exile is similarly viewed as to nature and end (</a:t>
            </a:r>
            <a:r>
              <a:rPr lang="en-US" dirty="0" err="1">
                <a:solidFill>
                  <a:schemeClr val="bg1"/>
                </a:solidFill>
              </a:rPr>
              <a:t>Psa</a:t>
            </a:r>
            <a:r>
              <a:rPr lang="en-US" dirty="0">
                <a:solidFill>
                  <a:schemeClr val="bg1"/>
                </a:solidFill>
              </a:rPr>
              <a:t> 102:23 [H 24]; Isa 64:12 [H 11]; </a:t>
            </a:r>
            <a:r>
              <a:rPr lang="en-US" dirty="0" err="1">
                <a:solidFill>
                  <a:schemeClr val="bg1"/>
                </a:solidFill>
              </a:rPr>
              <a:t>Zech</a:t>
            </a:r>
            <a:r>
              <a:rPr lang="en-US" dirty="0">
                <a:solidFill>
                  <a:schemeClr val="bg1"/>
                </a:solidFill>
              </a:rPr>
              <a:t> 10:2). God is therefore thanked for affliction (</a:t>
            </a:r>
            <a:r>
              <a:rPr lang="en-US" dirty="0" err="1">
                <a:solidFill>
                  <a:schemeClr val="bg1"/>
                </a:solidFill>
              </a:rPr>
              <a:t>Psa</a:t>
            </a:r>
            <a:r>
              <a:rPr lang="en-US" dirty="0">
                <a:solidFill>
                  <a:schemeClr val="bg1"/>
                </a:solidFill>
              </a:rPr>
              <a:t> 88:7 [H 8]; </a:t>
            </a:r>
            <a:r>
              <a:rPr lang="en-US" dirty="0" err="1">
                <a:solidFill>
                  <a:schemeClr val="bg1"/>
                </a:solidFill>
              </a:rPr>
              <a:t>Psa</a:t>
            </a:r>
            <a:r>
              <a:rPr lang="en-US" dirty="0">
                <a:solidFill>
                  <a:schemeClr val="bg1"/>
                </a:solidFill>
              </a:rPr>
              <a:t> 90:15; </a:t>
            </a:r>
            <a:r>
              <a:rPr lang="en-US" dirty="0" err="1">
                <a:solidFill>
                  <a:schemeClr val="bg1"/>
                </a:solidFill>
              </a:rPr>
              <a:t>Psa</a:t>
            </a:r>
            <a:r>
              <a:rPr lang="en-US" dirty="0">
                <a:solidFill>
                  <a:schemeClr val="bg1"/>
                </a:solidFill>
              </a:rPr>
              <a:t> 119:75; Lam 3:33). </a:t>
            </a:r>
            <a:r>
              <a:rPr lang="en-US" dirty="0" smtClean="0">
                <a:solidFill>
                  <a:schemeClr val="bg1"/>
                </a:solidFill>
              </a:rPr>
              <a:t>(</a:t>
            </a:r>
            <a:r>
              <a:rPr lang="en-US" dirty="0" smtClean="0">
                <a:solidFill>
                  <a:schemeClr val="bg1"/>
                </a:solidFill>
              </a:rPr>
              <a:t>TWOT)</a:t>
            </a:r>
            <a:endParaRPr lang="en-US" dirty="0">
              <a:solidFill>
                <a:schemeClr val="bg1"/>
              </a:solidFill>
            </a:endParaRPr>
          </a:p>
        </p:txBody>
      </p:sp>
    </p:spTree>
    <p:extLst>
      <p:ext uri="{BB962C8B-B14F-4D97-AF65-F5344CB8AC3E}">
        <p14:creationId xmlns:p14="http://schemas.microsoft.com/office/powerpoint/2010/main" val="8385767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solidFill>
                  <a:schemeClr val="bg1"/>
                </a:solidFill>
              </a:rPr>
              <a:t>Examples of Affliction</a:t>
            </a:r>
            <a:endParaRPr lang="en-US" dirty="0" smtClean="0">
              <a:solidFill>
                <a:schemeClr val="bg1"/>
              </a:solidFill>
            </a:endParaRPr>
          </a:p>
          <a:p>
            <a:pPr marL="0" indent="0">
              <a:buNone/>
            </a:pPr>
            <a:r>
              <a:rPr lang="en-US" dirty="0" smtClean="0">
                <a:solidFill>
                  <a:schemeClr val="bg1"/>
                </a:solidFill>
                <a:cs typeface="Times New Roman" pitchFamily="18" charset="0"/>
              </a:rPr>
              <a:t>Israel in Egypt</a:t>
            </a:r>
          </a:p>
          <a:p>
            <a:pPr marL="0" indent="0">
              <a:buNone/>
            </a:pPr>
            <a:r>
              <a:rPr lang="en-US" dirty="0" smtClean="0">
                <a:solidFill>
                  <a:schemeClr val="bg1"/>
                </a:solidFill>
                <a:cs typeface="Times New Roman" pitchFamily="18" charset="0"/>
              </a:rPr>
              <a:t>David</a:t>
            </a:r>
          </a:p>
          <a:p>
            <a:pPr marL="0" indent="0">
              <a:buNone/>
            </a:pPr>
            <a:r>
              <a:rPr lang="en-US" dirty="0" smtClean="0">
                <a:solidFill>
                  <a:schemeClr val="bg1"/>
                </a:solidFill>
                <a:cs typeface="Times New Roman" pitchFamily="18" charset="0"/>
              </a:rPr>
              <a:t>Job</a:t>
            </a:r>
          </a:p>
          <a:p>
            <a:pPr marL="0" indent="0">
              <a:buNone/>
            </a:pPr>
            <a:r>
              <a:rPr lang="en-US" dirty="0" smtClean="0">
                <a:solidFill>
                  <a:schemeClr val="bg1"/>
                </a:solidFill>
                <a:cs typeface="Times New Roman" pitchFamily="18" charset="0"/>
              </a:rPr>
              <a:t>Paul</a:t>
            </a:r>
          </a:p>
          <a:p>
            <a:pPr marL="0" indent="0">
              <a:buNone/>
            </a:pPr>
            <a:r>
              <a:rPr lang="en-US" dirty="0" err="1" smtClean="0">
                <a:solidFill>
                  <a:schemeClr val="bg1"/>
                </a:solidFill>
                <a:cs typeface="Times New Roman" pitchFamily="18" charset="0"/>
              </a:rPr>
              <a:t>Yeshua</a:t>
            </a:r>
            <a:endParaRPr lang="en-US" dirty="0" smtClean="0">
              <a:solidFill>
                <a:schemeClr val="bg1"/>
              </a:solidFill>
              <a:cs typeface="Times New Roman" pitchFamily="18" charset="0"/>
            </a:endParaRPr>
          </a:p>
          <a:p>
            <a:pPr marL="0" indent="0">
              <a:buNone/>
            </a:pPr>
            <a:r>
              <a:rPr lang="en-US" dirty="0" smtClean="0">
                <a:solidFill>
                  <a:schemeClr val="bg1"/>
                </a:solidFill>
                <a:cs typeface="Times New Roman" pitchFamily="18" charset="0"/>
              </a:rPr>
              <a:t>Tribulation Saints</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20730722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solidFill>
                  <a:schemeClr val="bg1"/>
                </a:solidFill>
              </a:rPr>
              <a:t>Reasons for Affliction</a:t>
            </a:r>
          </a:p>
          <a:p>
            <a:pPr marL="0" indent="0">
              <a:buNone/>
            </a:pPr>
            <a:r>
              <a:rPr lang="en-US" dirty="0" smtClean="0">
                <a:solidFill>
                  <a:schemeClr val="bg1"/>
                </a:solidFill>
                <a:cs typeface="Times New Roman" pitchFamily="18" charset="0"/>
              </a:rPr>
              <a:t>Reap what you </a:t>
            </a:r>
            <a:r>
              <a:rPr lang="en-US" dirty="0" smtClean="0">
                <a:solidFill>
                  <a:schemeClr val="bg1"/>
                </a:solidFill>
                <a:cs typeface="Times New Roman" pitchFamily="18" charset="0"/>
              </a:rPr>
              <a:t>sow</a:t>
            </a:r>
            <a:endParaRPr lang="en-US" dirty="0" smtClean="0">
              <a:solidFill>
                <a:schemeClr val="bg1"/>
              </a:solidFill>
              <a:cs typeface="Times New Roman" pitchFamily="18" charset="0"/>
            </a:endParaRPr>
          </a:p>
          <a:p>
            <a:pPr marL="0" indent="0">
              <a:buNone/>
            </a:pPr>
            <a:r>
              <a:rPr lang="en-US" dirty="0" smtClean="0">
                <a:solidFill>
                  <a:schemeClr val="bg1"/>
                </a:solidFill>
                <a:cs typeface="Times New Roman" pitchFamily="18" charset="0"/>
              </a:rPr>
              <a:t>Punishment for sin</a:t>
            </a:r>
          </a:p>
          <a:p>
            <a:pPr marL="0" indent="0">
              <a:buNone/>
            </a:pPr>
            <a:r>
              <a:rPr lang="en-US" dirty="0" smtClean="0">
                <a:solidFill>
                  <a:schemeClr val="bg1"/>
                </a:solidFill>
                <a:cs typeface="Times New Roman" pitchFamily="18" charset="0"/>
              </a:rPr>
              <a:t>Abba is testing your character</a:t>
            </a:r>
          </a:p>
          <a:p>
            <a:pPr marL="0" indent="0">
              <a:buNone/>
            </a:pPr>
            <a:r>
              <a:rPr lang="en-US" dirty="0" smtClean="0">
                <a:solidFill>
                  <a:schemeClr val="bg1"/>
                </a:solidFill>
                <a:cs typeface="Times New Roman" pitchFamily="18" charset="0"/>
              </a:rPr>
              <a:t>Affliction brings </a:t>
            </a:r>
            <a:r>
              <a:rPr lang="en-US" dirty="0" smtClean="0">
                <a:solidFill>
                  <a:schemeClr val="bg1"/>
                </a:solidFill>
                <a:cs typeface="Times New Roman" pitchFamily="18" charset="0"/>
              </a:rPr>
              <a:t>obedience</a:t>
            </a:r>
          </a:p>
          <a:p>
            <a:pPr marL="0" indent="0">
              <a:buNone/>
            </a:pPr>
            <a:r>
              <a:rPr lang="en-US" dirty="0" smtClean="0">
                <a:solidFill>
                  <a:schemeClr val="bg1"/>
                </a:solidFill>
                <a:cs typeface="Times New Roman" pitchFamily="18" charset="0"/>
              </a:rPr>
              <a:t>To bring Yahuwah glory</a:t>
            </a:r>
          </a:p>
          <a:p>
            <a:pPr marL="0" indent="0">
              <a:buNone/>
            </a:pPr>
            <a:r>
              <a:rPr lang="en-US" dirty="0" smtClean="0">
                <a:solidFill>
                  <a:schemeClr val="bg1"/>
                </a:solidFill>
                <a:cs typeface="Times New Roman" pitchFamily="18" charset="0"/>
              </a:rPr>
              <a:t>To bring his people to the next level</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8425356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dirty="0" smtClean="0">
                <a:solidFill>
                  <a:schemeClr val="bg1"/>
                </a:solidFill>
              </a:rPr>
              <a:t>Instructions for All Other Passover Commemorations</a:t>
            </a:r>
          </a:p>
          <a:p>
            <a:pPr marL="0" indent="0">
              <a:buNone/>
            </a:pPr>
            <a:r>
              <a:rPr lang="en-US" baseline="30000" dirty="0" smtClean="0">
                <a:solidFill>
                  <a:schemeClr val="bg1"/>
                </a:solidFill>
              </a:rPr>
              <a:t>4</a:t>
            </a:r>
            <a:r>
              <a:rPr lang="en-US" dirty="0" smtClean="0">
                <a:solidFill>
                  <a:schemeClr val="bg1"/>
                </a:solidFill>
              </a:rPr>
              <a:t> </a:t>
            </a:r>
            <a:r>
              <a:rPr lang="en-US" dirty="0">
                <a:solidFill>
                  <a:schemeClr val="bg1"/>
                </a:solidFill>
              </a:rPr>
              <a:t>Let no yeast be found in your possession in all your land for seven days. Do not let any of the meat you sacrifice on the evening of the first day remain until morning.</a:t>
            </a:r>
          </a:p>
          <a:p>
            <a:pPr marL="0" indent="0">
              <a:buNone/>
            </a:pPr>
            <a:r>
              <a:rPr lang="en-US" baseline="30000" dirty="0" smtClean="0">
                <a:solidFill>
                  <a:schemeClr val="bg1"/>
                </a:solidFill>
              </a:rPr>
              <a:t>5</a:t>
            </a:r>
            <a:r>
              <a:rPr lang="en-US" dirty="0" smtClean="0">
                <a:solidFill>
                  <a:schemeClr val="bg1"/>
                </a:solidFill>
              </a:rPr>
              <a:t> </a:t>
            </a:r>
            <a:r>
              <a:rPr lang="en-US" dirty="0">
                <a:solidFill>
                  <a:schemeClr val="bg1"/>
                </a:solidFill>
              </a:rPr>
              <a:t>You must not sacrifice the Passover in any town </a:t>
            </a:r>
            <a:r>
              <a:rPr lang="en-US" dirty="0" smtClean="0">
                <a:solidFill>
                  <a:schemeClr val="bg1"/>
                </a:solidFill>
              </a:rPr>
              <a:t>YHWH </a:t>
            </a:r>
            <a:r>
              <a:rPr lang="en-US" dirty="0">
                <a:solidFill>
                  <a:schemeClr val="bg1"/>
                </a:solidFill>
              </a:rPr>
              <a:t>your </a:t>
            </a:r>
            <a:r>
              <a:rPr lang="en-US" dirty="0" smtClean="0">
                <a:solidFill>
                  <a:schemeClr val="bg1"/>
                </a:solidFill>
              </a:rPr>
              <a:t>Elohim</a:t>
            </a:r>
            <a:r>
              <a:rPr lang="en-US" dirty="0" smtClean="0">
                <a:solidFill>
                  <a:schemeClr val="bg1"/>
                </a:solidFill>
              </a:rPr>
              <a:t> </a:t>
            </a:r>
            <a:r>
              <a:rPr lang="en-US" dirty="0">
                <a:solidFill>
                  <a:schemeClr val="bg1"/>
                </a:solidFill>
              </a:rPr>
              <a:t>gives you</a:t>
            </a:r>
          </a:p>
          <a:p>
            <a:pPr marL="0" indent="0">
              <a:buNone/>
            </a:pPr>
            <a:r>
              <a:rPr lang="en-US" baseline="30000" dirty="0" smtClean="0">
                <a:solidFill>
                  <a:schemeClr val="bg1"/>
                </a:solidFill>
              </a:rPr>
              <a:t>6</a:t>
            </a:r>
            <a:r>
              <a:rPr lang="en-US" dirty="0" smtClean="0">
                <a:solidFill>
                  <a:schemeClr val="bg1"/>
                </a:solidFill>
              </a:rPr>
              <a:t> </a:t>
            </a:r>
            <a:r>
              <a:rPr lang="en-US" dirty="0">
                <a:solidFill>
                  <a:schemeClr val="bg1"/>
                </a:solidFill>
              </a:rPr>
              <a:t>except in the place he will choose as a dwelling for his Name. There you must sacrifice the Passover in the evening, when the sun goes down, on the anniversary of your departure from Egypt.</a:t>
            </a:r>
          </a:p>
        </p:txBody>
      </p:sp>
    </p:spTree>
    <p:extLst>
      <p:ext uri="{BB962C8B-B14F-4D97-AF65-F5344CB8AC3E}">
        <p14:creationId xmlns:p14="http://schemas.microsoft.com/office/powerpoint/2010/main" val="1630454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buNone/>
            </a:pPr>
            <a:r>
              <a:rPr lang="en-US" baseline="30000" dirty="0" smtClean="0">
                <a:solidFill>
                  <a:schemeClr val="bg1"/>
                </a:solidFill>
              </a:rPr>
              <a:t>7</a:t>
            </a:r>
            <a:r>
              <a:rPr lang="en-US" dirty="0" smtClean="0">
                <a:solidFill>
                  <a:schemeClr val="bg1"/>
                </a:solidFill>
              </a:rPr>
              <a:t> </a:t>
            </a:r>
            <a:r>
              <a:rPr lang="en-US" dirty="0">
                <a:solidFill>
                  <a:schemeClr val="bg1"/>
                </a:solidFill>
              </a:rPr>
              <a:t>Roast it and eat it at the place </a:t>
            </a:r>
            <a:r>
              <a:rPr lang="en-US" dirty="0">
                <a:solidFill>
                  <a:schemeClr val="bg1"/>
                </a:solidFill>
              </a:rPr>
              <a:t>YHWH your Elohim will </a:t>
            </a:r>
            <a:r>
              <a:rPr lang="en-US" dirty="0">
                <a:solidFill>
                  <a:schemeClr val="bg1"/>
                </a:solidFill>
              </a:rPr>
              <a:t>choose. Then in the morning return to your tents.</a:t>
            </a:r>
          </a:p>
          <a:p>
            <a:pPr marL="0" indent="0">
              <a:buNone/>
            </a:pPr>
            <a:r>
              <a:rPr lang="en-US" baseline="30000" dirty="0" smtClean="0">
                <a:solidFill>
                  <a:schemeClr val="bg1"/>
                </a:solidFill>
              </a:rPr>
              <a:t>8</a:t>
            </a:r>
            <a:r>
              <a:rPr lang="en-US" dirty="0" smtClean="0">
                <a:solidFill>
                  <a:schemeClr val="bg1"/>
                </a:solidFill>
              </a:rPr>
              <a:t> </a:t>
            </a:r>
            <a:r>
              <a:rPr lang="en-US" dirty="0">
                <a:solidFill>
                  <a:schemeClr val="bg1"/>
                </a:solidFill>
              </a:rPr>
              <a:t>For six days eat unleavened bread and on the seventh day hold an assembly to </a:t>
            </a:r>
            <a:r>
              <a:rPr lang="en-US" dirty="0">
                <a:solidFill>
                  <a:schemeClr val="bg1"/>
                </a:solidFill>
              </a:rPr>
              <a:t>YHWH your Elohim and </a:t>
            </a:r>
            <a:r>
              <a:rPr lang="en-US" dirty="0">
                <a:solidFill>
                  <a:schemeClr val="bg1"/>
                </a:solidFill>
              </a:rPr>
              <a:t>do no work.</a:t>
            </a:r>
          </a:p>
        </p:txBody>
      </p:sp>
    </p:spTree>
    <p:extLst>
      <p:ext uri="{BB962C8B-B14F-4D97-AF65-F5344CB8AC3E}">
        <p14:creationId xmlns:p14="http://schemas.microsoft.com/office/powerpoint/2010/main" val="2717489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Did You Know…</a:t>
            </a:r>
          </a:p>
          <a:p>
            <a:pPr>
              <a:buNone/>
            </a:pPr>
            <a:r>
              <a:rPr lang="en-US" dirty="0">
                <a:solidFill>
                  <a:schemeClr val="bg1"/>
                </a:solidFill>
              </a:rPr>
              <a:t>Yahuwah </a:t>
            </a:r>
            <a:r>
              <a:rPr lang="en-US" dirty="0" smtClean="0">
                <a:solidFill>
                  <a:schemeClr val="bg1"/>
                </a:solidFill>
              </a:rPr>
              <a:t>sometimes ordains </a:t>
            </a:r>
            <a:r>
              <a:rPr lang="en-US" dirty="0">
                <a:solidFill>
                  <a:schemeClr val="bg1"/>
                </a:solidFill>
              </a:rPr>
              <a:t>affliction to </a:t>
            </a:r>
            <a:r>
              <a:rPr lang="en-US" dirty="0" smtClean="0">
                <a:solidFill>
                  <a:schemeClr val="bg1"/>
                </a:solidFill>
              </a:rPr>
              <a:t>discipline his </a:t>
            </a:r>
            <a:r>
              <a:rPr lang="en-US" dirty="0">
                <a:solidFill>
                  <a:schemeClr val="bg1"/>
                </a:solidFill>
              </a:rPr>
              <a:t>people </a:t>
            </a:r>
            <a:r>
              <a:rPr lang="en-US" dirty="0" smtClean="0">
                <a:solidFill>
                  <a:schemeClr val="bg1"/>
                </a:solidFill>
              </a:rPr>
              <a:t>because of sin.</a:t>
            </a:r>
          </a:p>
          <a:p>
            <a:pPr>
              <a:buNone/>
            </a:pPr>
            <a:r>
              <a:rPr lang="en-US" dirty="0" smtClean="0">
                <a:solidFill>
                  <a:schemeClr val="bg1"/>
                </a:solidFill>
                <a:cs typeface="Times New Roman" pitchFamily="18" charset="0"/>
              </a:rPr>
              <a:t>Example: sons of Israel in </a:t>
            </a:r>
            <a:r>
              <a:rPr lang="en-US" dirty="0" err="1" smtClean="0">
                <a:solidFill>
                  <a:schemeClr val="bg1"/>
                </a:solidFill>
                <a:cs typeface="Times New Roman" pitchFamily="18" charset="0"/>
              </a:rPr>
              <a:t>Mitzrayim</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00707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err="1" smtClean="0">
                <a:solidFill>
                  <a:schemeClr val="bg1"/>
                </a:solidFill>
              </a:rPr>
              <a:t>Shemot</a:t>
            </a:r>
            <a:r>
              <a:rPr lang="en-US" dirty="0" smtClean="0">
                <a:solidFill>
                  <a:schemeClr val="bg1"/>
                </a:solidFill>
              </a:rPr>
              <a:t>/Exodus 1</a:t>
            </a:r>
          </a:p>
          <a:p>
            <a:pPr marL="0" indent="0">
              <a:buNone/>
            </a:pPr>
            <a:r>
              <a:rPr lang="en-US" dirty="0">
                <a:solidFill>
                  <a:schemeClr val="bg1"/>
                </a:solidFill>
              </a:rPr>
              <a:t>These are the names of the sons of Israel who went to Egypt with Jacob, each with his family:</a:t>
            </a:r>
          </a:p>
          <a:p>
            <a:pPr marL="0" indent="0">
              <a:buNone/>
            </a:pPr>
            <a:r>
              <a:rPr lang="en-US" baseline="30000" dirty="0" smtClean="0">
                <a:solidFill>
                  <a:schemeClr val="bg1"/>
                </a:solidFill>
              </a:rPr>
              <a:t>2</a:t>
            </a:r>
            <a:r>
              <a:rPr lang="en-US" dirty="0" smtClean="0">
                <a:solidFill>
                  <a:schemeClr val="bg1"/>
                </a:solidFill>
              </a:rPr>
              <a:t> </a:t>
            </a:r>
            <a:r>
              <a:rPr lang="en-US" dirty="0">
                <a:solidFill>
                  <a:schemeClr val="bg1"/>
                </a:solidFill>
              </a:rPr>
              <a:t>Reuben, Simeon, Levi and Judah;</a:t>
            </a:r>
          </a:p>
          <a:p>
            <a:pPr marL="0" indent="0">
              <a:buNone/>
            </a:pPr>
            <a:r>
              <a:rPr lang="en-US" baseline="30000" dirty="0" smtClean="0">
                <a:solidFill>
                  <a:schemeClr val="bg1"/>
                </a:solidFill>
              </a:rPr>
              <a:t>3</a:t>
            </a:r>
            <a:r>
              <a:rPr lang="en-US" dirty="0" smtClean="0">
                <a:solidFill>
                  <a:schemeClr val="bg1"/>
                </a:solidFill>
              </a:rPr>
              <a:t> </a:t>
            </a:r>
            <a:r>
              <a:rPr lang="en-US" dirty="0">
                <a:solidFill>
                  <a:schemeClr val="bg1"/>
                </a:solidFill>
              </a:rPr>
              <a:t>Issachar, Zebulun and Benjamin;</a:t>
            </a:r>
          </a:p>
          <a:p>
            <a:pPr marL="0" indent="0">
              <a:buNone/>
            </a:pPr>
            <a:r>
              <a:rPr lang="en-US" baseline="30000" dirty="0" smtClean="0">
                <a:solidFill>
                  <a:schemeClr val="bg1"/>
                </a:solidFill>
              </a:rPr>
              <a:t>4</a:t>
            </a:r>
            <a:r>
              <a:rPr lang="en-US" dirty="0" smtClean="0">
                <a:solidFill>
                  <a:schemeClr val="bg1"/>
                </a:solidFill>
              </a:rPr>
              <a:t> </a:t>
            </a:r>
            <a:r>
              <a:rPr lang="en-US" dirty="0">
                <a:solidFill>
                  <a:schemeClr val="bg1"/>
                </a:solidFill>
              </a:rPr>
              <a:t>Dan and Naphtali; Gad and Asher.</a:t>
            </a:r>
          </a:p>
          <a:p>
            <a:pPr marL="0" indent="0">
              <a:buNone/>
            </a:pPr>
            <a:r>
              <a:rPr lang="en-US" baseline="30000" dirty="0" smtClean="0">
                <a:solidFill>
                  <a:schemeClr val="bg1"/>
                </a:solidFill>
              </a:rPr>
              <a:t>5</a:t>
            </a:r>
            <a:r>
              <a:rPr lang="en-US" dirty="0" smtClean="0">
                <a:solidFill>
                  <a:schemeClr val="bg1"/>
                </a:solidFill>
              </a:rPr>
              <a:t> </a:t>
            </a:r>
            <a:r>
              <a:rPr lang="en-US" dirty="0">
                <a:solidFill>
                  <a:schemeClr val="bg1"/>
                </a:solidFill>
              </a:rPr>
              <a:t>The descendants of Jacob numbered seventy in all; Joseph was already in Egypt</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6546336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buNone/>
            </a:pPr>
            <a:r>
              <a:rPr lang="en-US" baseline="30000" dirty="0">
                <a:solidFill>
                  <a:schemeClr val="bg1"/>
                </a:solidFill>
              </a:rPr>
              <a:t>6</a:t>
            </a:r>
            <a:r>
              <a:rPr lang="en-US" dirty="0">
                <a:solidFill>
                  <a:schemeClr val="bg1"/>
                </a:solidFill>
              </a:rPr>
              <a:t> Now Joseph and all his brothers and all that generation died,</a:t>
            </a:r>
          </a:p>
          <a:p>
            <a:pPr marL="0" indent="0">
              <a:buNone/>
            </a:pPr>
            <a:r>
              <a:rPr lang="en-US" baseline="30000" dirty="0" smtClean="0">
                <a:solidFill>
                  <a:schemeClr val="bg1"/>
                </a:solidFill>
              </a:rPr>
              <a:t>7</a:t>
            </a:r>
            <a:r>
              <a:rPr lang="en-US" dirty="0" smtClean="0">
                <a:solidFill>
                  <a:schemeClr val="bg1"/>
                </a:solidFill>
              </a:rPr>
              <a:t> </a:t>
            </a:r>
            <a:r>
              <a:rPr lang="en-US" dirty="0">
                <a:solidFill>
                  <a:schemeClr val="bg1"/>
                </a:solidFill>
              </a:rPr>
              <a:t>but the Israelites were fruitful and multiplied greatly and became exceedingly numerous, so that the land was filled with them.</a:t>
            </a:r>
          </a:p>
          <a:p>
            <a:pPr marL="0" indent="0">
              <a:buNone/>
            </a:pPr>
            <a:r>
              <a:rPr lang="en-US" baseline="30000" dirty="0" smtClean="0">
                <a:solidFill>
                  <a:schemeClr val="bg1"/>
                </a:solidFill>
              </a:rPr>
              <a:t>8</a:t>
            </a:r>
            <a:r>
              <a:rPr lang="en-US" dirty="0" smtClean="0">
                <a:solidFill>
                  <a:schemeClr val="bg1"/>
                </a:solidFill>
              </a:rPr>
              <a:t> </a:t>
            </a:r>
            <a:r>
              <a:rPr lang="en-US" dirty="0">
                <a:solidFill>
                  <a:schemeClr val="bg1"/>
                </a:solidFill>
              </a:rPr>
              <a:t>Then a new king, who did not know about Joseph, came to power in Egypt.</a:t>
            </a:r>
          </a:p>
        </p:txBody>
      </p:sp>
    </p:spTree>
    <p:extLst>
      <p:ext uri="{BB962C8B-B14F-4D97-AF65-F5344CB8AC3E}">
        <p14:creationId xmlns:p14="http://schemas.microsoft.com/office/powerpoint/2010/main" val="39551561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buNone/>
            </a:pPr>
            <a:r>
              <a:rPr lang="en-US" baseline="30000" dirty="0" smtClean="0">
                <a:solidFill>
                  <a:schemeClr val="bg1"/>
                </a:solidFill>
              </a:rPr>
              <a:t>9</a:t>
            </a:r>
            <a:r>
              <a:rPr lang="en-US" dirty="0" smtClean="0">
                <a:solidFill>
                  <a:schemeClr val="bg1"/>
                </a:solidFill>
              </a:rPr>
              <a:t> </a:t>
            </a:r>
            <a:r>
              <a:rPr lang="en-US" dirty="0">
                <a:solidFill>
                  <a:schemeClr val="bg1"/>
                </a:solidFill>
              </a:rPr>
              <a:t>"Look," he said to his people, "the Israelites have become much too numerous for us.</a:t>
            </a:r>
          </a:p>
          <a:p>
            <a:pPr marL="0" indent="0">
              <a:buNone/>
            </a:pPr>
            <a:r>
              <a:rPr lang="en-US" baseline="30000" dirty="0" smtClean="0">
                <a:solidFill>
                  <a:schemeClr val="bg1"/>
                </a:solidFill>
              </a:rPr>
              <a:t>10</a:t>
            </a:r>
            <a:r>
              <a:rPr lang="en-US" dirty="0" smtClean="0">
                <a:solidFill>
                  <a:schemeClr val="bg1"/>
                </a:solidFill>
              </a:rPr>
              <a:t> </a:t>
            </a:r>
            <a:r>
              <a:rPr lang="en-US" dirty="0">
                <a:solidFill>
                  <a:schemeClr val="bg1"/>
                </a:solidFill>
              </a:rPr>
              <a:t>Come, we must deal shrewdly with them or they will become even more numerous and, if war breaks out, will join our enemies, fight against us and leave the country."</a:t>
            </a:r>
          </a:p>
        </p:txBody>
      </p:sp>
    </p:spTree>
    <p:extLst>
      <p:ext uri="{BB962C8B-B14F-4D97-AF65-F5344CB8AC3E}">
        <p14:creationId xmlns:p14="http://schemas.microsoft.com/office/powerpoint/2010/main" val="29631467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416379"/>
            <a:ext cx="7805964" cy="4523014"/>
          </a:xfrm>
        </p:spPr>
        <p:txBody>
          <a:bodyPr>
            <a:normAutofit fontScale="92500"/>
          </a:bodyPr>
          <a:lstStyle/>
          <a:p>
            <a:pPr marL="0" indent="0">
              <a:buNone/>
            </a:pPr>
            <a:r>
              <a:rPr lang="en-US" sz="3600" baseline="30000" dirty="0" smtClean="0">
                <a:solidFill>
                  <a:schemeClr val="bg1"/>
                </a:solidFill>
              </a:rPr>
              <a:t>11</a:t>
            </a:r>
            <a:r>
              <a:rPr lang="en-US" sz="3600" dirty="0" smtClean="0">
                <a:solidFill>
                  <a:schemeClr val="bg1"/>
                </a:solidFill>
              </a:rPr>
              <a:t> </a:t>
            </a:r>
            <a:r>
              <a:rPr lang="en-US" sz="3600" dirty="0">
                <a:solidFill>
                  <a:schemeClr val="bg1"/>
                </a:solidFill>
              </a:rPr>
              <a:t>So they put slave masters over them to oppress them with forced labor, and they built </a:t>
            </a:r>
            <a:r>
              <a:rPr lang="en-US" sz="3600" dirty="0" err="1">
                <a:solidFill>
                  <a:schemeClr val="bg1"/>
                </a:solidFill>
              </a:rPr>
              <a:t>Pithom</a:t>
            </a:r>
            <a:r>
              <a:rPr lang="en-US" sz="3600" dirty="0">
                <a:solidFill>
                  <a:schemeClr val="bg1"/>
                </a:solidFill>
              </a:rPr>
              <a:t> and Rameses as store cities for Pharaoh.</a:t>
            </a:r>
          </a:p>
          <a:p>
            <a:pPr marL="0" indent="0">
              <a:buNone/>
            </a:pPr>
            <a:r>
              <a:rPr lang="en-US" sz="3600" baseline="30000" dirty="0" smtClean="0">
                <a:solidFill>
                  <a:schemeClr val="bg1"/>
                </a:solidFill>
              </a:rPr>
              <a:t>12</a:t>
            </a:r>
            <a:r>
              <a:rPr lang="en-US" sz="3600" dirty="0" smtClean="0">
                <a:solidFill>
                  <a:schemeClr val="bg1"/>
                </a:solidFill>
              </a:rPr>
              <a:t> </a:t>
            </a:r>
            <a:r>
              <a:rPr lang="en-US" sz="3600" dirty="0">
                <a:solidFill>
                  <a:schemeClr val="bg1"/>
                </a:solidFill>
              </a:rPr>
              <a:t>But the more they were oppressed, the more they multiplied and spread; so the Egyptians came to dread the Israelites</a:t>
            </a:r>
          </a:p>
          <a:p>
            <a:pPr marL="0" indent="0">
              <a:buNone/>
            </a:pPr>
            <a:r>
              <a:rPr lang="en-US" sz="3600" baseline="30000" dirty="0" smtClean="0">
                <a:solidFill>
                  <a:schemeClr val="bg1"/>
                </a:solidFill>
              </a:rPr>
              <a:t>13</a:t>
            </a:r>
            <a:r>
              <a:rPr lang="en-US" sz="3600" dirty="0" smtClean="0">
                <a:solidFill>
                  <a:schemeClr val="bg1"/>
                </a:solidFill>
              </a:rPr>
              <a:t> </a:t>
            </a:r>
            <a:r>
              <a:rPr lang="en-US" sz="3600" dirty="0">
                <a:solidFill>
                  <a:schemeClr val="bg1"/>
                </a:solidFill>
              </a:rPr>
              <a:t>and worked them ruthlessly.</a:t>
            </a:r>
          </a:p>
        </p:txBody>
      </p:sp>
    </p:spTree>
    <p:extLst>
      <p:ext uri="{BB962C8B-B14F-4D97-AF65-F5344CB8AC3E}">
        <p14:creationId xmlns:p14="http://schemas.microsoft.com/office/powerpoint/2010/main" val="241383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buNone/>
            </a:pPr>
            <a:r>
              <a:rPr lang="en-US" baseline="30000" dirty="0" smtClean="0">
                <a:solidFill>
                  <a:schemeClr val="bg1"/>
                </a:solidFill>
              </a:rPr>
              <a:t>14</a:t>
            </a:r>
            <a:r>
              <a:rPr lang="en-US" dirty="0" smtClean="0">
                <a:solidFill>
                  <a:schemeClr val="bg1"/>
                </a:solidFill>
              </a:rPr>
              <a:t> </a:t>
            </a:r>
            <a:r>
              <a:rPr lang="en-US" dirty="0">
                <a:solidFill>
                  <a:schemeClr val="bg1"/>
                </a:solidFill>
              </a:rPr>
              <a:t>They made their lives bitter with hard labor in brick and mortar and with all kinds of work in the fields; in all their hard labor the Egyptians used them ruthlessly.</a:t>
            </a:r>
          </a:p>
        </p:txBody>
      </p:sp>
    </p:spTree>
    <p:extLst>
      <p:ext uri="{BB962C8B-B14F-4D97-AF65-F5344CB8AC3E}">
        <p14:creationId xmlns:p14="http://schemas.microsoft.com/office/powerpoint/2010/main" val="34876957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i="1" dirty="0" smtClean="0">
                <a:solidFill>
                  <a:schemeClr val="bg1"/>
                </a:solidFill>
              </a:rPr>
              <a:t>Why Was Israel Afflicted in Egypt?</a:t>
            </a:r>
            <a:endParaRPr lang="en-US" dirty="0" smtClean="0">
              <a:solidFill>
                <a:schemeClr val="bg1"/>
              </a:solidFill>
            </a:endParaRPr>
          </a:p>
          <a:p>
            <a:pPr marL="0" indent="0">
              <a:buNone/>
            </a:pPr>
            <a:r>
              <a:rPr lang="en-US" dirty="0" smtClean="0">
                <a:solidFill>
                  <a:schemeClr val="bg1"/>
                </a:solidFill>
              </a:rPr>
              <a:t>The </a:t>
            </a:r>
            <a:r>
              <a:rPr lang="en-US" dirty="0" smtClean="0">
                <a:solidFill>
                  <a:schemeClr val="bg1"/>
                </a:solidFill>
              </a:rPr>
              <a:t>sons of Israel afflicted </a:t>
            </a:r>
            <a:r>
              <a:rPr lang="en-US" dirty="0" err="1" smtClean="0">
                <a:solidFill>
                  <a:schemeClr val="bg1"/>
                </a:solidFill>
              </a:rPr>
              <a:t>Yoseph</a:t>
            </a:r>
            <a:r>
              <a:rPr lang="en-US" dirty="0" smtClean="0">
                <a:solidFill>
                  <a:schemeClr val="bg1"/>
                </a:solidFill>
              </a:rPr>
              <a:t> but later when </a:t>
            </a:r>
            <a:r>
              <a:rPr lang="en-US" dirty="0" err="1" smtClean="0">
                <a:solidFill>
                  <a:schemeClr val="bg1"/>
                </a:solidFill>
              </a:rPr>
              <a:t>Yoseph</a:t>
            </a:r>
            <a:r>
              <a:rPr lang="en-US" dirty="0" smtClean="0">
                <a:solidFill>
                  <a:schemeClr val="bg1"/>
                </a:solidFill>
              </a:rPr>
              <a:t> had the upper hand, he did not take vengeance on his brothers. But Elohim did not forget</a:t>
            </a:r>
            <a:r>
              <a:rPr lang="en-US" dirty="0" smtClean="0">
                <a:solidFill>
                  <a:schemeClr val="bg1"/>
                </a:solidFill>
              </a:rPr>
              <a:t>.  </a:t>
            </a:r>
            <a:r>
              <a:rPr lang="en-US" dirty="0" err="1" smtClean="0">
                <a:solidFill>
                  <a:schemeClr val="bg1"/>
                </a:solidFill>
              </a:rPr>
              <a:t>Yoseph</a:t>
            </a:r>
            <a:r>
              <a:rPr lang="en-US" dirty="0" smtClean="0">
                <a:solidFill>
                  <a:schemeClr val="bg1"/>
                </a:solidFill>
              </a:rPr>
              <a:t> left it up to YHWH.</a:t>
            </a:r>
            <a:endParaRPr lang="vi-VN" dirty="0">
              <a:solidFill>
                <a:schemeClr val="bg1"/>
              </a:solidFill>
            </a:endParaRPr>
          </a:p>
        </p:txBody>
      </p:sp>
    </p:spTree>
    <p:extLst>
      <p:ext uri="{BB962C8B-B14F-4D97-AF65-F5344CB8AC3E}">
        <p14:creationId xmlns:p14="http://schemas.microsoft.com/office/powerpoint/2010/main" val="24899522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i="1" dirty="0" smtClean="0">
                <a:solidFill>
                  <a:schemeClr val="bg1"/>
                </a:solidFill>
              </a:rPr>
              <a:t>Israel’s Affliction of </a:t>
            </a:r>
            <a:r>
              <a:rPr lang="en-US" i="1" dirty="0" err="1" smtClean="0">
                <a:solidFill>
                  <a:schemeClr val="bg1"/>
                </a:solidFill>
              </a:rPr>
              <a:t>Yoseph</a:t>
            </a:r>
            <a:r>
              <a:rPr lang="en-US" i="1" dirty="0" smtClean="0">
                <a:solidFill>
                  <a:schemeClr val="bg1"/>
                </a:solidFill>
              </a:rPr>
              <a:t> was a Grievous Sin</a:t>
            </a:r>
            <a:endParaRPr lang="en-US" dirty="0" smtClean="0">
              <a:solidFill>
                <a:schemeClr val="bg1"/>
              </a:solidFill>
            </a:endParaRPr>
          </a:p>
          <a:p>
            <a:pPr marL="0" indent="0">
              <a:buNone/>
            </a:pPr>
            <a:r>
              <a:rPr lang="en-US" dirty="0" smtClean="0">
                <a:solidFill>
                  <a:schemeClr val="bg1"/>
                </a:solidFill>
              </a:rPr>
              <a:t>Gen 37  They hated and abused and betrayed their own brother.</a:t>
            </a:r>
          </a:p>
          <a:p>
            <a:pPr marL="0" indent="0">
              <a:buNone/>
            </a:pPr>
            <a:r>
              <a:rPr lang="en-US" dirty="0" smtClean="0">
                <a:solidFill>
                  <a:schemeClr val="bg1"/>
                </a:solidFill>
              </a:rPr>
              <a:t>Gen 42:21 They </a:t>
            </a:r>
            <a:r>
              <a:rPr lang="en-US" dirty="0">
                <a:solidFill>
                  <a:schemeClr val="bg1"/>
                </a:solidFill>
              </a:rPr>
              <a:t>said to one another, "Surely we are being punished because of our brother. We saw how distressed he was when he pleaded with us for his life, but we would not listen; that's why this distress has come upon us."</a:t>
            </a:r>
          </a:p>
          <a:p>
            <a:pPr marL="0" indent="0">
              <a:buNone/>
            </a:pPr>
            <a:r>
              <a:rPr lang="en-US" baseline="30000" dirty="0" smtClean="0">
                <a:solidFill>
                  <a:schemeClr val="bg1"/>
                </a:solidFill>
              </a:rPr>
              <a:t>22</a:t>
            </a:r>
            <a:r>
              <a:rPr lang="en-US" dirty="0" smtClean="0">
                <a:solidFill>
                  <a:schemeClr val="bg1"/>
                </a:solidFill>
              </a:rPr>
              <a:t> </a:t>
            </a:r>
            <a:r>
              <a:rPr lang="en-US" dirty="0" err="1">
                <a:solidFill>
                  <a:schemeClr val="bg1"/>
                </a:solidFill>
              </a:rPr>
              <a:t>Re'uven</a:t>
            </a:r>
            <a:r>
              <a:rPr lang="en-US" dirty="0">
                <a:solidFill>
                  <a:schemeClr val="bg1"/>
                </a:solidFill>
              </a:rPr>
              <a:t> replied, "Didn't I tell you not to sin against the boy? But you wouldn't listen! Now we must give an accounting for his blood."</a:t>
            </a:r>
          </a:p>
          <a:p>
            <a:pPr marL="0" indent="0">
              <a:buNone/>
            </a:pPr>
            <a:endParaRPr lang="vi-VN" dirty="0">
              <a:solidFill>
                <a:schemeClr val="bg1"/>
              </a:solidFill>
            </a:endParaRPr>
          </a:p>
        </p:txBody>
      </p:sp>
    </p:spTree>
    <p:extLst>
      <p:ext uri="{BB962C8B-B14F-4D97-AF65-F5344CB8AC3E}">
        <p14:creationId xmlns:p14="http://schemas.microsoft.com/office/powerpoint/2010/main" val="9945310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i="1" dirty="0" err="1" smtClean="0">
                <a:solidFill>
                  <a:schemeClr val="bg1"/>
                </a:solidFill>
              </a:rPr>
              <a:t>Yoseph’s</a:t>
            </a:r>
            <a:r>
              <a:rPr lang="en-US" i="1" dirty="0" smtClean="0">
                <a:solidFill>
                  <a:schemeClr val="bg1"/>
                </a:solidFill>
              </a:rPr>
              <a:t> Affliction and Exaltation – Psalm 105</a:t>
            </a:r>
            <a:endParaRPr lang="en-US" dirty="0" smtClean="0">
              <a:solidFill>
                <a:schemeClr val="bg1"/>
              </a:solidFill>
            </a:endParaRPr>
          </a:p>
          <a:p>
            <a:pPr marL="0" indent="0">
              <a:buNone/>
            </a:pPr>
            <a:r>
              <a:rPr lang="en-US" baseline="30000" dirty="0" smtClean="0">
                <a:solidFill>
                  <a:schemeClr val="bg1"/>
                </a:solidFill>
              </a:rPr>
              <a:t>16</a:t>
            </a:r>
            <a:r>
              <a:rPr lang="en-US" dirty="0" smtClean="0">
                <a:solidFill>
                  <a:schemeClr val="bg1"/>
                </a:solidFill>
              </a:rPr>
              <a:t> </a:t>
            </a:r>
            <a:r>
              <a:rPr lang="en-US" dirty="0">
                <a:solidFill>
                  <a:schemeClr val="bg1"/>
                </a:solidFill>
              </a:rPr>
              <a:t>He called down famine on the land and destroyed all their supplies of </a:t>
            </a:r>
            <a:r>
              <a:rPr lang="en-US" dirty="0" smtClean="0">
                <a:solidFill>
                  <a:schemeClr val="bg1"/>
                </a:solidFill>
              </a:rPr>
              <a:t>food; </a:t>
            </a:r>
            <a:r>
              <a:rPr lang="en-US" baseline="30000" dirty="0" smtClean="0">
                <a:solidFill>
                  <a:schemeClr val="bg1"/>
                </a:solidFill>
              </a:rPr>
              <a:t>17</a:t>
            </a:r>
            <a:r>
              <a:rPr lang="en-US" dirty="0" smtClean="0">
                <a:solidFill>
                  <a:schemeClr val="bg1"/>
                </a:solidFill>
              </a:rPr>
              <a:t> </a:t>
            </a:r>
            <a:r>
              <a:rPr lang="en-US" dirty="0">
                <a:solidFill>
                  <a:schemeClr val="bg1"/>
                </a:solidFill>
              </a:rPr>
              <a:t>and he sent a man before them-- </a:t>
            </a:r>
            <a:r>
              <a:rPr lang="en-US" dirty="0" err="1">
                <a:solidFill>
                  <a:schemeClr val="bg1"/>
                </a:solidFill>
              </a:rPr>
              <a:t>Yoseph</a:t>
            </a:r>
            <a:r>
              <a:rPr lang="en-US" dirty="0">
                <a:solidFill>
                  <a:schemeClr val="bg1"/>
                </a:solidFill>
              </a:rPr>
              <a:t>, sold as a slave.</a:t>
            </a:r>
          </a:p>
          <a:p>
            <a:pPr marL="0" indent="0">
              <a:buNone/>
            </a:pPr>
            <a:r>
              <a:rPr lang="en-US" baseline="30000" dirty="0" smtClean="0">
                <a:solidFill>
                  <a:schemeClr val="bg1"/>
                </a:solidFill>
              </a:rPr>
              <a:t>18</a:t>
            </a:r>
            <a:r>
              <a:rPr lang="en-US" dirty="0" smtClean="0">
                <a:solidFill>
                  <a:schemeClr val="bg1"/>
                </a:solidFill>
              </a:rPr>
              <a:t> </a:t>
            </a:r>
            <a:r>
              <a:rPr lang="en-US" dirty="0">
                <a:solidFill>
                  <a:schemeClr val="bg1"/>
                </a:solidFill>
              </a:rPr>
              <a:t>They </a:t>
            </a:r>
            <a:r>
              <a:rPr lang="en-US" u="sng" dirty="0" smtClean="0">
                <a:solidFill>
                  <a:schemeClr val="bg1"/>
                </a:solidFill>
              </a:rPr>
              <a:t>afflicted</a:t>
            </a:r>
            <a:r>
              <a:rPr lang="en-US" dirty="0" smtClean="0">
                <a:solidFill>
                  <a:schemeClr val="bg1"/>
                </a:solidFill>
              </a:rPr>
              <a:t> </a:t>
            </a:r>
            <a:r>
              <a:rPr lang="en-US" dirty="0">
                <a:solidFill>
                  <a:schemeClr val="bg1"/>
                </a:solidFill>
              </a:rPr>
              <a:t>his feet with shackles, his neck was put in irons</a:t>
            </a:r>
            <a:r>
              <a:rPr lang="en-US" dirty="0" smtClean="0">
                <a:solidFill>
                  <a:schemeClr val="bg1"/>
                </a:solidFill>
              </a:rPr>
              <a:t>, </a:t>
            </a:r>
            <a:r>
              <a:rPr lang="en-US" baseline="30000" dirty="0" smtClean="0">
                <a:solidFill>
                  <a:schemeClr val="bg1"/>
                </a:solidFill>
              </a:rPr>
              <a:t>19</a:t>
            </a:r>
            <a:r>
              <a:rPr lang="en-US" dirty="0" smtClean="0">
                <a:solidFill>
                  <a:schemeClr val="bg1"/>
                </a:solidFill>
              </a:rPr>
              <a:t> </a:t>
            </a:r>
            <a:r>
              <a:rPr lang="en-US" dirty="0">
                <a:solidFill>
                  <a:schemeClr val="bg1"/>
                </a:solidFill>
              </a:rPr>
              <a:t>till what he foretold came to pass, till the word of Yahuwah proved him true.</a:t>
            </a:r>
          </a:p>
          <a:p>
            <a:pPr marL="0" indent="0">
              <a:buNone/>
            </a:pPr>
            <a:r>
              <a:rPr lang="en-US" baseline="30000" dirty="0" smtClean="0">
                <a:solidFill>
                  <a:schemeClr val="bg1"/>
                </a:solidFill>
              </a:rPr>
              <a:t>20</a:t>
            </a:r>
            <a:r>
              <a:rPr lang="en-US" dirty="0" smtClean="0">
                <a:solidFill>
                  <a:schemeClr val="bg1"/>
                </a:solidFill>
              </a:rPr>
              <a:t> </a:t>
            </a:r>
            <a:r>
              <a:rPr lang="en-US" dirty="0">
                <a:solidFill>
                  <a:schemeClr val="bg1"/>
                </a:solidFill>
              </a:rPr>
              <a:t>The king sent and released him, the ruler of peoples set him free</a:t>
            </a:r>
            <a:r>
              <a:rPr lang="en-US" dirty="0" smtClean="0">
                <a:solidFill>
                  <a:schemeClr val="bg1"/>
                </a:solidFill>
              </a:rPr>
              <a:t>. </a:t>
            </a:r>
            <a:r>
              <a:rPr lang="en-US" baseline="30000" dirty="0" smtClean="0">
                <a:solidFill>
                  <a:schemeClr val="bg1"/>
                </a:solidFill>
              </a:rPr>
              <a:t>21</a:t>
            </a:r>
            <a:r>
              <a:rPr lang="en-US" dirty="0" smtClean="0">
                <a:solidFill>
                  <a:schemeClr val="bg1"/>
                </a:solidFill>
              </a:rPr>
              <a:t> </a:t>
            </a:r>
            <a:r>
              <a:rPr lang="en-US" dirty="0">
                <a:solidFill>
                  <a:schemeClr val="bg1"/>
                </a:solidFill>
              </a:rPr>
              <a:t>He made him master of his household, ruler over all he possessed</a:t>
            </a:r>
            <a:r>
              <a:rPr lang="en-US" dirty="0" smtClean="0">
                <a:solidFill>
                  <a:schemeClr val="bg1"/>
                </a:solidFill>
              </a:rPr>
              <a:t>, </a:t>
            </a:r>
            <a:r>
              <a:rPr lang="en-US" baseline="30000" dirty="0" smtClean="0">
                <a:solidFill>
                  <a:schemeClr val="bg1"/>
                </a:solidFill>
              </a:rPr>
              <a:t>22</a:t>
            </a:r>
            <a:r>
              <a:rPr lang="en-US" dirty="0" smtClean="0">
                <a:solidFill>
                  <a:schemeClr val="bg1"/>
                </a:solidFill>
              </a:rPr>
              <a:t> </a:t>
            </a:r>
            <a:r>
              <a:rPr lang="en-US" dirty="0">
                <a:solidFill>
                  <a:schemeClr val="bg1"/>
                </a:solidFill>
              </a:rPr>
              <a:t>to instruct his princes as he pleased and teach his elders wisdom</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5045274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dirty="0" smtClean="0">
                <a:solidFill>
                  <a:schemeClr val="bg1"/>
                </a:solidFill>
              </a:rPr>
              <a:t>Yahuwah Punishes Sin</a:t>
            </a:r>
            <a:endParaRPr lang="en-US" baseline="30000" dirty="0" smtClean="0">
              <a:solidFill>
                <a:schemeClr val="bg1"/>
              </a:solidFill>
            </a:endParaRPr>
          </a:p>
          <a:p>
            <a:pPr marL="0" indent="0">
              <a:buNone/>
            </a:pPr>
            <a:r>
              <a:rPr lang="en-US" baseline="30000" dirty="0" smtClean="0">
                <a:solidFill>
                  <a:schemeClr val="bg1"/>
                </a:solidFill>
              </a:rPr>
              <a:t>6</a:t>
            </a:r>
            <a:r>
              <a:rPr lang="en-US" dirty="0" smtClean="0">
                <a:solidFill>
                  <a:schemeClr val="bg1"/>
                </a:solidFill>
              </a:rPr>
              <a:t> </a:t>
            </a:r>
            <a:r>
              <a:rPr lang="en-US" dirty="0">
                <a:solidFill>
                  <a:schemeClr val="bg1"/>
                </a:solidFill>
              </a:rPr>
              <a:t>And he passed in front of Moses, proclaiming, </a:t>
            </a:r>
            <a:r>
              <a:rPr lang="en-US" dirty="0" smtClean="0">
                <a:solidFill>
                  <a:schemeClr val="bg1"/>
                </a:solidFill>
              </a:rPr>
              <a:t>“YHWH, YHWH, </a:t>
            </a:r>
            <a:r>
              <a:rPr lang="en-US" dirty="0">
                <a:solidFill>
                  <a:schemeClr val="bg1"/>
                </a:solidFill>
              </a:rPr>
              <a:t>the compassionate and gracious </a:t>
            </a:r>
            <a:r>
              <a:rPr lang="en-US" dirty="0" smtClean="0">
                <a:solidFill>
                  <a:schemeClr val="bg1"/>
                </a:solidFill>
              </a:rPr>
              <a:t>Elohim, </a:t>
            </a:r>
            <a:r>
              <a:rPr lang="en-US" dirty="0">
                <a:solidFill>
                  <a:schemeClr val="bg1"/>
                </a:solidFill>
              </a:rPr>
              <a:t>slow to anger, abounding in love and faithfulness,</a:t>
            </a:r>
          </a:p>
          <a:p>
            <a:pPr marL="0" indent="0">
              <a:buNone/>
            </a:pPr>
            <a:r>
              <a:rPr lang="en-US" baseline="30000" dirty="0" smtClean="0">
                <a:solidFill>
                  <a:schemeClr val="bg1"/>
                </a:solidFill>
              </a:rPr>
              <a:t>7</a:t>
            </a:r>
            <a:r>
              <a:rPr lang="en-US" dirty="0" smtClean="0">
                <a:solidFill>
                  <a:schemeClr val="bg1"/>
                </a:solidFill>
              </a:rPr>
              <a:t> </a:t>
            </a:r>
            <a:r>
              <a:rPr lang="en-US" dirty="0">
                <a:solidFill>
                  <a:schemeClr val="bg1"/>
                </a:solidFill>
              </a:rPr>
              <a:t>maintaining love to thousands, and forgiving wickedness, rebellion and sin. Yet he does not leave the guilty unpunished; he punishes the children and their children for the sin of the fathers to the third and fourth generation</a:t>
            </a:r>
            <a:r>
              <a:rPr lang="en-US" dirty="0" smtClean="0">
                <a:solidFill>
                  <a:schemeClr val="bg1"/>
                </a:solidFill>
              </a:rPr>
              <a:t>.“ (</a:t>
            </a:r>
            <a:r>
              <a:rPr lang="en-US" dirty="0" err="1" smtClean="0">
                <a:solidFill>
                  <a:schemeClr val="bg1"/>
                </a:solidFill>
              </a:rPr>
              <a:t>Shemot</a:t>
            </a:r>
            <a:r>
              <a:rPr lang="en-US" dirty="0" smtClean="0">
                <a:solidFill>
                  <a:schemeClr val="bg1"/>
                </a:solidFill>
              </a:rPr>
              <a:t>/Exodus 34)</a:t>
            </a:r>
            <a:endParaRPr lang="en-US" dirty="0">
              <a:solidFill>
                <a:schemeClr val="bg1"/>
              </a:solidFill>
            </a:endParaRPr>
          </a:p>
        </p:txBody>
      </p:sp>
    </p:spTree>
    <p:extLst>
      <p:ext uri="{BB962C8B-B14F-4D97-AF65-F5344CB8AC3E}">
        <p14:creationId xmlns:p14="http://schemas.microsoft.com/office/powerpoint/2010/main" val="278510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Did You Know…</a:t>
            </a:r>
          </a:p>
          <a:p>
            <a:pPr>
              <a:buNone/>
            </a:pPr>
            <a:r>
              <a:rPr lang="en-US" dirty="0">
                <a:solidFill>
                  <a:schemeClr val="bg1"/>
                </a:solidFill>
              </a:rPr>
              <a:t>Yahuwah </a:t>
            </a:r>
            <a:r>
              <a:rPr lang="en-US" dirty="0" smtClean="0">
                <a:solidFill>
                  <a:schemeClr val="bg1"/>
                </a:solidFill>
              </a:rPr>
              <a:t>sometimes ordains </a:t>
            </a:r>
            <a:r>
              <a:rPr lang="en-US" dirty="0">
                <a:solidFill>
                  <a:schemeClr val="bg1"/>
                </a:solidFill>
              </a:rPr>
              <a:t>affliction </a:t>
            </a:r>
            <a:r>
              <a:rPr lang="en-US" dirty="0" smtClean="0">
                <a:solidFill>
                  <a:schemeClr val="bg1"/>
                </a:solidFill>
              </a:rPr>
              <a:t>because of his law that you reap what you sow.</a:t>
            </a:r>
          </a:p>
          <a:p>
            <a:pPr>
              <a:buNone/>
            </a:pPr>
            <a:r>
              <a:rPr lang="en-US" dirty="0" smtClean="0">
                <a:solidFill>
                  <a:schemeClr val="bg1"/>
                </a:solidFill>
                <a:cs typeface="Times New Roman" pitchFamily="18" charset="0"/>
              </a:rPr>
              <a:t>Example: David</a:t>
            </a:r>
          </a:p>
        </p:txBody>
      </p:sp>
    </p:spTree>
    <p:extLst>
      <p:ext uri="{BB962C8B-B14F-4D97-AF65-F5344CB8AC3E}">
        <p14:creationId xmlns:p14="http://schemas.microsoft.com/office/powerpoint/2010/main" val="391945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solidFill>
                  <a:schemeClr val="bg1"/>
                </a:solidFill>
              </a:rPr>
              <a:t>Galatians 6 – </a:t>
            </a:r>
            <a:r>
              <a:rPr lang="en-US" dirty="0" smtClean="0">
                <a:solidFill>
                  <a:schemeClr val="bg1"/>
                </a:solidFill>
              </a:rPr>
              <a:t>Sowing </a:t>
            </a:r>
            <a:r>
              <a:rPr lang="en-US" dirty="0" smtClean="0">
                <a:solidFill>
                  <a:schemeClr val="bg1"/>
                </a:solidFill>
              </a:rPr>
              <a:t>and Reaping</a:t>
            </a:r>
            <a:endParaRPr lang="en-US" dirty="0">
              <a:solidFill>
                <a:schemeClr val="bg1"/>
              </a:solidFill>
            </a:endParaRPr>
          </a:p>
          <a:p>
            <a:pPr marL="0" indent="0">
              <a:buNone/>
            </a:pPr>
            <a:r>
              <a:rPr lang="en-US" baseline="30000" dirty="0">
                <a:solidFill>
                  <a:schemeClr val="bg1"/>
                </a:solidFill>
              </a:rPr>
              <a:t>8</a:t>
            </a:r>
            <a:r>
              <a:rPr lang="en-US" dirty="0">
                <a:solidFill>
                  <a:schemeClr val="bg1"/>
                </a:solidFill>
              </a:rPr>
              <a:t> The one who sows to please his sinful nature, from that nature will reap destruction; the one who sows to please the Spirit, from the Spirit will reap eternal life.</a:t>
            </a:r>
          </a:p>
          <a:p>
            <a:pPr marL="0" indent="0">
              <a:buNone/>
            </a:pPr>
            <a:r>
              <a:rPr lang="en-US" baseline="30000" dirty="0" smtClean="0">
                <a:solidFill>
                  <a:schemeClr val="bg1"/>
                </a:solidFill>
              </a:rPr>
              <a:t>9</a:t>
            </a:r>
            <a:r>
              <a:rPr lang="en-US" dirty="0" smtClean="0">
                <a:solidFill>
                  <a:schemeClr val="bg1"/>
                </a:solidFill>
              </a:rPr>
              <a:t> </a:t>
            </a:r>
            <a:r>
              <a:rPr lang="en-US" dirty="0">
                <a:solidFill>
                  <a:schemeClr val="bg1"/>
                </a:solidFill>
              </a:rPr>
              <a:t>Let us not become weary in doing good, for at the proper time we will reap a harvest if we do not give up.</a:t>
            </a:r>
          </a:p>
        </p:txBody>
      </p:sp>
    </p:spTree>
    <p:extLst>
      <p:ext uri="{BB962C8B-B14F-4D97-AF65-F5344CB8AC3E}">
        <p14:creationId xmlns:p14="http://schemas.microsoft.com/office/powerpoint/2010/main" val="36471624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sz="3600" i="1" dirty="0" smtClean="0">
                <a:solidFill>
                  <a:schemeClr val="bg1"/>
                </a:solidFill>
              </a:rPr>
              <a:t>Romans 6 – </a:t>
            </a:r>
            <a:r>
              <a:rPr lang="en-US" sz="3600" i="1" dirty="0">
                <a:solidFill>
                  <a:schemeClr val="bg1"/>
                </a:solidFill>
              </a:rPr>
              <a:t>S</a:t>
            </a:r>
            <a:r>
              <a:rPr lang="en-US" sz="3600" i="1" dirty="0" smtClean="0">
                <a:solidFill>
                  <a:schemeClr val="bg1"/>
                </a:solidFill>
              </a:rPr>
              <a:t>owing </a:t>
            </a:r>
            <a:r>
              <a:rPr lang="en-US" sz="3600" i="1" dirty="0" smtClean="0">
                <a:solidFill>
                  <a:schemeClr val="bg1"/>
                </a:solidFill>
              </a:rPr>
              <a:t>and Reaping</a:t>
            </a:r>
            <a:endParaRPr lang="vi-VN" sz="3600" dirty="0">
              <a:solidFill>
                <a:schemeClr val="bg1"/>
              </a:solidFill>
            </a:endParaRPr>
          </a:p>
          <a:p>
            <a:endParaRPr lang="en-US" sz="4000" baseline="30000" dirty="0" smtClean="0">
              <a:solidFill>
                <a:schemeClr val="bg1"/>
              </a:solidFill>
            </a:endParaRPr>
          </a:p>
          <a:p>
            <a:pPr marL="0" indent="0">
              <a:buNone/>
            </a:pPr>
            <a:r>
              <a:rPr lang="en-US" sz="4000" baseline="30000" dirty="0" smtClean="0">
                <a:solidFill>
                  <a:schemeClr val="bg1"/>
                </a:solidFill>
              </a:rPr>
              <a:t>21</a:t>
            </a:r>
            <a:r>
              <a:rPr lang="en-US" sz="4000" dirty="0" smtClean="0">
                <a:solidFill>
                  <a:schemeClr val="bg1"/>
                </a:solidFill>
              </a:rPr>
              <a:t> </a:t>
            </a:r>
            <a:r>
              <a:rPr lang="en-US" sz="4000" dirty="0">
                <a:solidFill>
                  <a:schemeClr val="bg1"/>
                </a:solidFill>
              </a:rPr>
              <a:t>What benefit did you reap at that time from the things you are now ashamed of? Those things result in death!</a:t>
            </a:r>
          </a:p>
          <a:p>
            <a:pPr marL="0" indent="0">
              <a:buNone/>
            </a:pPr>
            <a:r>
              <a:rPr lang="en-US" sz="4000" baseline="30000" dirty="0" smtClean="0">
                <a:solidFill>
                  <a:schemeClr val="bg1"/>
                </a:solidFill>
              </a:rPr>
              <a:t>22</a:t>
            </a:r>
            <a:r>
              <a:rPr lang="en-US" sz="4000" dirty="0" smtClean="0">
                <a:solidFill>
                  <a:schemeClr val="bg1"/>
                </a:solidFill>
              </a:rPr>
              <a:t> </a:t>
            </a:r>
            <a:r>
              <a:rPr lang="en-US" sz="4000" dirty="0">
                <a:solidFill>
                  <a:schemeClr val="bg1"/>
                </a:solidFill>
              </a:rPr>
              <a:t>But now that you have been set free from sin and have become slaves to God, the benefit you reap leads to holiness, and the result is eternal life.</a:t>
            </a:r>
          </a:p>
          <a:p>
            <a:pPr marL="0" indent="0">
              <a:buNone/>
            </a:pPr>
            <a:r>
              <a:rPr lang="en-US" sz="4000" baseline="30000" dirty="0" smtClean="0">
                <a:solidFill>
                  <a:schemeClr val="bg1"/>
                </a:solidFill>
              </a:rPr>
              <a:t>23</a:t>
            </a:r>
            <a:r>
              <a:rPr lang="en-US" sz="4000" dirty="0" smtClean="0">
                <a:solidFill>
                  <a:schemeClr val="bg1"/>
                </a:solidFill>
              </a:rPr>
              <a:t> </a:t>
            </a:r>
            <a:r>
              <a:rPr lang="en-US" sz="4000" dirty="0">
                <a:solidFill>
                  <a:schemeClr val="bg1"/>
                </a:solidFill>
              </a:rPr>
              <a:t>For the wages of sin is death, but the gift of God is eternal life in Christ Jesus our Lord.</a:t>
            </a:r>
          </a:p>
        </p:txBody>
      </p:sp>
    </p:spTree>
    <p:extLst>
      <p:ext uri="{BB962C8B-B14F-4D97-AF65-F5344CB8AC3E}">
        <p14:creationId xmlns:p14="http://schemas.microsoft.com/office/powerpoint/2010/main" val="26282211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359229"/>
            <a:ext cx="8033657" cy="4539342"/>
          </a:xfrm>
        </p:spPr>
        <p:txBody>
          <a:bodyPr>
            <a:normAutofit/>
          </a:bodyPr>
          <a:lstStyle/>
          <a:p>
            <a:pPr algn="ctr">
              <a:buNone/>
            </a:pPr>
            <a:r>
              <a:rPr lang="en-US" sz="3600" dirty="0" smtClean="0">
                <a:solidFill>
                  <a:schemeClr val="bg1"/>
                </a:solidFill>
              </a:rPr>
              <a:t>The Case of David</a:t>
            </a:r>
          </a:p>
          <a:p>
            <a:pPr>
              <a:buNone/>
            </a:pPr>
            <a:r>
              <a:rPr lang="en-US" sz="3600" dirty="0" smtClean="0">
                <a:solidFill>
                  <a:schemeClr val="bg1"/>
                </a:solidFill>
              </a:rPr>
              <a:t>2 Samuel 11 – The trouble you get into when you are not about your business.</a:t>
            </a:r>
            <a:endParaRPr lang="en-US" sz="4000" dirty="0">
              <a:solidFill>
                <a:schemeClr val="bg1"/>
              </a:solidFill>
            </a:endParaRPr>
          </a:p>
        </p:txBody>
      </p:sp>
    </p:spTree>
    <p:extLst>
      <p:ext uri="{BB962C8B-B14F-4D97-AF65-F5344CB8AC3E}">
        <p14:creationId xmlns:p14="http://schemas.microsoft.com/office/powerpoint/2010/main" val="4909377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359229"/>
            <a:ext cx="8033657" cy="4539342"/>
          </a:xfrm>
        </p:spPr>
        <p:txBody>
          <a:bodyPr>
            <a:normAutofit fontScale="77500" lnSpcReduction="20000"/>
          </a:bodyPr>
          <a:lstStyle/>
          <a:p>
            <a:pPr algn="ctr">
              <a:buNone/>
            </a:pPr>
            <a:r>
              <a:rPr lang="en-US" sz="3600" dirty="0" smtClean="0">
                <a:solidFill>
                  <a:schemeClr val="bg1"/>
                </a:solidFill>
              </a:rPr>
              <a:t>The Sentence Against David</a:t>
            </a:r>
          </a:p>
          <a:p>
            <a:pPr marL="0" indent="0">
              <a:buNone/>
            </a:pPr>
            <a:r>
              <a:rPr lang="en-US" sz="3600" baseline="30000" dirty="0">
                <a:solidFill>
                  <a:schemeClr val="bg1"/>
                </a:solidFill>
              </a:rPr>
              <a:t>10</a:t>
            </a:r>
            <a:r>
              <a:rPr lang="en-US" sz="3600" dirty="0">
                <a:solidFill>
                  <a:schemeClr val="bg1"/>
                </a:solidFill>
              </a:rPr>
              <a:t> Now, therefore, the sword will never depart from your house, because you despised me and took the wife of Uriah the Hittite to be your own.'</a:t>
            </a:r>
          </a:p>
          <a:p>
            <a:pPr marL="0" indent="0">
              <a:buNone/>
            </a:pPr>
            <a:r>
              <a:rPr lang="en-US" sz="3600" baseline="30000" dirty="0" smtClean="0">
                <a:solidFill>
                  <a:schemeClr val="bg1"/>
                </a:solidFill>
              </a:rPr>
              <a:t>11</a:t>
            </a:r>
            <a:r>
              <a:rPr lang="en-US" sz="3600" dirty="0" smtClean="0">
                <a:solidFill>
                  <a:schemeClr val="bg1"/>
                </a:solidFill>
              </a:rPr>
              <a:t> </a:t>
            </a:r>
            <a:r>
              <a:rPr lang="en-US" sz="3600" dirty="0">
                <a:solidFill>
                  <a:schemeClr val="bg1"/>
                </a:solidFill>
              </a:rPr>
              <a:t>"This is what Yahuwah says: 'Out of your own household I am going to bring calamity upon you. Before your very eyes I will take your wives and give them to one who is close to you, and he will lie with your wives in broad daylight.</a:t>
            </a:r>
          </a:p>
          <a:p>
            <a:pPr marL="0" indent="0">
              <a:buNone/>
            </a:pPr>
            <a:r>
              <a:rPr lang="en-US" sz="3600" baseline="30000" dirty="0" smtClean="0">
                <a:solidFill>
                  <a:schemeClr val="bg1"/>
                </a:solidFill>
              </a:rPr>
              <a:t>12</a:t>
            </a:r>
            <a:r>
              <a:rPr lang="en-US" sz="3600" dirty="0" smtClean="0">
                <a:solidFill>
                  <a:schemeClr val="bg1"/>
                </a:solidFill>
              </a:rPr>
              <a:t> </a:t>
            </a:r>
            <a:r>
              <a:rPr lang="en-US" sz="3600" dirty="0">
                <a:solidFill>
                  <a:schemeClr val="bg1"/>
                </a:solidFill>
              </a:rPr>
              <a:t>You did it in secret, but I will do this thing in broad daylight before all </a:t>
            </a:r>
            <a:r>
              <a:rPr lang="en-US" sz="3600" dirty="0" err="1">
                <a:solidFill>
                  <a:schemeClr val="bg1"/>
                </a:solidFill>
              </a:rPr>
              <a:t>Yisrael</a:t>
            </a:r>
            <a:r>
              <a:rPr lang="en-US" sz="3600" dirty="0" smtClean="0">
                <a:solidFill>
                  <a:schemeClr val="bg1"/>
                </a:solidFill>
              </a:rPr>
              <a:t>.'“ (2 Samuel 12)</a:t>
            </a:r>
            <a:endParaRPr lang="en-US" sz="3600" dirty="0">
              <a:solidFill>
                <a:schemeClr val="bg1"/>
              </a:solidFill>
            </a:endParaRPr>
          </a:p>
        </p:txBody>
      </p:sp>
    </p:spTree>
    <p:extLst>
      <p:ext uri="{BB962C8B-B14F-4D97-AF65-F5344CB8AC3E}">
        <p14:creationId xmlns:p14="http://schemas.microsoft.com/office/powerpoint/2010/main" val="17442784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359229"/>
            <a:ext cx="8033657" cy="4539342"/>
          </a:xfrm>
        </p:spPr>
        <p:txBody>
          <a:bodyPr>
            <a:normAutofit fontScale="77500" lnSpcReduction="20000"/>
          </a:bodyPr>
          <a:lstStyle/>
          <a:p>
            <a:pPr algn="ctr">
              <a:buNone/>
            </a:pPr>
            <a:r>
              <a:rPr lang="en-US" sz="3600" dirty="0" smtClean="0">
                <a:solidFill>
                  <a:schemeClr val="bg1"/>
                </a:solidFill>
              </a:rPr>
              <a:t>The Fulfillment</a:t>
            </a:r>
            <a:endParaRPr lang="en-US" sz="3600" dirty="0">
              <a:solidFill>
                <a:schemeClr val="bg1"/>
              </a:solidFill>
            </a:endParaRPr>
          </a:p>
          <a:p>
            <a:pPr>
              <a:buNone/>
            </a:pPr>
            <a:r>
              <a:rPr lang="en-US" sz="3600" dirty="0" smtClean="0">
                <a:solidFill>
                  <a:schemeClr val="bg1"/>
                </a:solidFill>
              </a:rPr>
              <a:t>David’s firstborn </a:t>
            </a:r>
            <a:r>
              <a:rPr lang="en-US" sz="3600" dirty="0" err="1" smtClean="0">
                <a:solidFill>
                  <a:schemeClr val="bg1"/>
                </a:solidFill>
              </a:rPr>
              <a:t>Amnon</a:t>
            </a:r>
            <a:r>
              <a:rPr lang="en-US" sz="3600" dirty="0" smtClean="0">
                <a:solidFill>
                  <a:schemeClr val="bg1"/>
                </a:solidFill>
              </a:rPr>
              <a:t> slept with Tamar, sister of Absalom</a:t>
            </a:r>
          </a:p>
          <a:p>
            <a:pPr>
              <a:buNone/>
            </a:pPr>
            <a:r>
              <a:rPr lang="en-US" sz="3600" dirty="0" smtClean="0">
                <a:solidFill>
                  <a:schemeClr val="bg1"/>
                </a:solidFill>
              </a:rPr>
              <a:t>Absalom had </a:t>
            </a:r>
            <a:r>
              <a:rPr lang="en-US" sz="3600" dirty="0" err="1" smtClean="0">
                <a:solidFill>
                  <a:schemeClr val="bg1"/>
                </a:solidFill>
              </a:rPr>
              <a:t>Amnon</a:t>
            </a:r>
            <a:r>
              <a:rPr lang="en-US" sz="3600" dirty="0" smtClean="0">
                <a:solidFill>
                  <a:schemeClr val="bg1"/>
                </a:solidFill>
              </a:rPr>
              <a:t> killed</a:t>
            </a:r>
          </a:p>
          <a:p>
            <a:pPr>
              <a:buNone/>
            </a:pPr>
            <a:r>
              <a:rPr lang="en-US" sz="3600" dirty="0" smtClean="0">
                <a:solidFill>
                  <a:schemeClr val="bg1"/>
                </a:solidFill>
              </a:rPr>
              <a:t>Absalom raised support and had himself declared king</a:t>
            </a:r>
          </a:p>
          <a:p>
            <a:pPr>
              <a:buNone/>
            </a:pPr>
            <a:r>
              <a:rPr lang="en-US" sz="3600" dirty="0" smtClean="0">
                <a:solidFill>
                  <a:schemeClr val="bg1"/>
                </a:solidFill>
              </a:rPr>
              <a:t>David fled but left 10 concubines, whom Absalom slept with ON THE ROOF</a:t>
            </a:r>
          </a:p>
          <a:p>
            <a:pPr>
              <a:buNone/>
            </a:pPr>
            <a:r>
              <a:rPr lang="en-US" sz="3600" dirty="0" smtClean="0">
                <a:solidFill>
                  <a:schemeClr val="bg1"/>
                </a:solidFill>
              </a:rPr>
              <a:t>Absalom died after getting stuck in a tree</a:t>
            </a:r>
          </a:p>
          <a:p>
            <a:pPr>
              <a:buNone/>
            </a:pPr>
            <a:r>
              <a:rPr lang="en-US" sz="3600" dirty="0" smtClean="0">
                <a:solidFill>
                  <a:schemeClr val="bg1"/>
                </a:solidFill>
              </a:rPr>
              <a:t>After David’s death, </a:t>
            </a:r>
            <a:r>
              <a:rPr lang="en-US" sz="3600" dirty="0" err="1" smtClean="0">
                <a:solidFill>
                  <a:schemeClr val="bg1"/>
                </a:solidFill>
              </a:rPr>
              <a:t>Adonijah</a:t>
            </a:r>
            <a:r>
              <a:rPr lang="en-US" sz="3600" dirty="0" smtClean="0">
                <a:solidFill>
                  <a:schemeClr val="bg1"/>
                </a:solidFill>
              </a:rPr>
              <a:t> had himself declared king</a:t>
            </a:r>
          </a:p>
        </p:txBody>
      </p:sp>
    </p:spTree>
    <p:extLst>
      <p:ext uri="{BB962C8B-B14F-4D97-AF65-F5344CB8AC3E}">
        <p14:creationId xmlns:p14="http://schemas.microsoft.com/office/powerpoint/2010/main" val="41313491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359229"/>
            <a:ext cx="8033657" cy="4539342"/>
          </a:xfrm>
        </p:spPr>
        <p:txBody>
          <a:bodyPr>
            <a:normAutofit fontScale="92500" lnSpcReduction="10000"/>
          </a:bodyPr>
          <a:lstStyle/>
          <a:p>
            <a:pPr algn="ctr">
              <a:buNone/>
            </a:pPr>
            <a:r>
              <a:rPr lang="en-US" sz="3600" dirty="0" smtClean="0">
                <a:solidFill>
                  <a:schemeClr val="bg1"/>
                </a:solidFill>
              </a:rPr>
              <a:t>What Does David Write About Affliction in Psalm 119?</a:t>
            </a:r>
          </a:p>
          <a:p>
            <a:pPr>
              <a:buNone/>
            </a:pPr>
            <a:r>
              <a:rPr lang="en-US" sz="3600" baseline="30000" dirty="0" smtClean="0">
                <a:solidFill>
                  <a:schemeClr val="bg1"/>
                </a:solidFill>
              </a:rPr>
              <a:t>67</a:t>
            </a:r>
            <a:r>
              <a:rPr lang="en-US" sz="3600" dirty="0" smtClean="0">
                <a:solidFill>
                  <a:schemeClr val="bg1"/>
                </a:solidFill>
              </a:rPr>
              <a:t> </a:t>
            </a:r>
            <a:r>
              <a:rPr lang="en-US" sz="3600" dirty="0">
                <a:solidFill>
                  <a:schemeClr val="bg1"/>
                </a:solidFill>
              </a:rPr>
              <a:t>Before I was afflicted I went astray, but now I </a:t>
            </a:r>
            <a:r>
              <a:rPr lang="en-US" sz="3600" dirty="0" smtClean="0">
                <a:solidFill>
                  <a:schemeClr val="bg1"/>
                </a:solidFill>
              </a:rPr>
              <a:t>guard </a:t>
            </a:r>
            <a:r>
              <a:rPr lang="en-US" sz="3600" dirty="0">
                <a:solidFill>
                  <a:schemeClr val="bg1"/>
                </a:solidFill>
              </a:rPr>
              <a:t>your word</a:t>
            </a:r>
            <a:r>
              <a:rPr lang="en-US" sz="3600" dirty="0" smtClean="0">
                <a:solidFill>
                  <a:schemeClr val="bg1"/>
                </a:solidFill>
              </a:rPr>
              <a:t>.</a:t>
            </a:r>
          </a:p>
          <a:p>
            <a:pPr>
              <a:buNone/>
            </a:pPr>
            <a:r>
              <a:rPr lang="en-US" sz="3600" baseline="30000" dirty="0" smtClean="0">
                <a:solidFill>
                  <a:schemeClr val="bg1"/>
                </a:solidFill>
              </a:rPr>
              <a:t>71</a:t>
            </a:r>
            <a:r>
              <a:rPr lang="en-US" sz="3600" dirty="0" smtClean="0">
                <a:solidFill>
                  <a:schemeClr val="bg1"/>
                </a:solidFill>
              </a:rPr>
              <a:t> </a:t>
            </a:r>
            <a:r>
              <a:rPr lang="en-US" sz="3600" dirty="0">
                <a:solidFill>
                  <a:schemeClr val="bg1"/>
                </a:solidFill>
              </a:rPr>
              <a:t>It was good for me to be afflicted so that I might learn your decrees.</a:t>
            </a:r>
          </a:p>
          <a:p>
            <a:pPr>
              <a:buNone/>
            </a:pPr>
            <a:r>
              <a:rPr lang="en-US" sz="3600" baseline="30000" dirty="0">
                <a:solidFill>
                  <a:schemeClr val="bg1"/>
                </a:solidFill>
              </a:rPr>
              <a:t>75</a:t>
            </a:r>
            <a:r>
              <a:rPr lang="en-US" sz="3600" dirty="0">
                <a:solidFill>
                  <a:schemeClr val="bg1"/>
                </a:solidFill>
              </a:rPr>
              <a:t> I know, Yahuwah, that your </a:t>
            </a:r>
            <a:r>
              <a:rPr lang="en-US" sz="3600" dirty="0" smtClean="0">
                <a:solidFill>
                  <a:schemeClr val="bg1"/>
                </a:solidFill>
              </a:rPr>
              <a:t>judgments are </a:t>
            </a:r>
            <a:r>
              <a:rPr lang="en-US" sz="3600" dirty="0">
                <a:solidFill>
                  <a:schemeClr val="bg1"/>
                </a:solidFill>
              </a:rPr>
              <a:t>righteous, and in faithfulness you have afflicted me</a:t>
            </a:r>
            <a:r>
              <a:rPr lang="en-US" sz="3600" dirty="0" smtClean="0">
                <a:solidFill>
                  <a:schemeClr val="bg1"/>
                </a:solidFill>
              </a:rPr>
              <a:t>.</a:t>
            </a:r>
            <a:endParaRPr lang="en-US" sz="3600" dirty="0">
              <a:solidFill>
                <a:schemeClr val="bg1"/>
              </a:solidFill>
            </a:endParaRPr>
          </a:p>
          <a:p>
            <a:pPr>
              <a:buNone/>
            </a:pPr>
            <a:endParaRPr lang="en-US" sz="3600" dirty="0" smtClean="0">
              <a:solidFill>
                <a:schemeClr val="bg1"/>
              </a:solidFill>
            </a:endParaRPr>
          </a:p>
        </p:txBody>
      </p:sp>
    </p:spTree>
    <p:extLst>
      <p:ext uri="{BB962C8B-B14F-4D97-AF65-F5344CB8AC3E}">
        <p14:creationId xmlns:p14="http://schemas.microsoft.com/office/powerpoint/2010/main" val="16464708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359229"/>
            <a:ext cx="8033657" cy="4539342"/>
          </a:xfrm>
        </p:spPr>
        <p:txBody>
          <a:bodyPr>
            <a:normAutofit lnSpcReduction="10000"/>
          </a:bodyPr>
          <a:lstStyle/>
          <a:p>
            <a:pPr algn="ctr">
              <a:buNone/>
            </a:pPr>
            <a:r>
              <a:rPr lang="en-US" sz="3600" dirty="0" smtClean="0">
                <a:solidFill>
                  <a:schemeClr val="bg1"/>
                </a:solidFill>
              </a:rPr>
              <a:t>What Does David Write About Affliction in Psalm 119?</a:t>
            </a:r>
          </a:p>
          <a:p>
            <a:pPr marL="0" indent="0">
              <a:buNone/>
            </a:pPr>
            <a:r>
              <a:rPr lang="en-US" sz="3600" baseline="30000" dirty="0" smtClean="0">
                <a:solidFill>
                  <a:schemeClr val="bg1"/>
                </a:solidFill>
              </a:rPr>
              <a:t>92</a:t>
            </a:r>
            <a:r>
              <a:rPr lang="en-US" sz="3600" dirty="0" smtClean="0">
                <a:solidFill>
                  <a:schemeClr val="bg1"/>
                </a:solidFill>
              </a:rPr>
              <a:t> </a:t>
            </a:r>
            <a:r>
              <a:rPr lang="en-US" sz="3600" dirty="0">
                <a:solidFill>
                  <a:schemeClr val="bg1"/>
                </a:solidFill>
              </a:rPr>
              <a:t>If your law had not been my delight, I would have perished in my affliction.</a:t>
            </a:r>
          </a:p>
          <a:p>
            <a:pPr marL="0" indent="0">
              <a:buNone/>
            </a:pPr>
            <a:r>
              <a:rPr lang="en-US" sz="3600" baseline="30000" dirty="0" smtClean="0">
                <a:solidFill>
                  <a:schemeClr val="bg1"/>
                </a:solidFill>
              </a:rPr>
              <a:t>93</a:t>
            </a:r>
            <a:r>
              <a:rPr lang="en-US" sz="3600" dirty="0" smtClean="0">
                <a:solidFill>
                  <a:schemeClr val="bg1"/>
                </a:solidFill>
              </a:rPr>
              <a:t> </a:t>
            </a:r>
            <a:r>
              <a:rPr lang="en-US" sz="3600" dirty="0">
                <a:solidFill>
                  <a:schemeClr val="bg1"/>
                </a:solidFill>
              </a:rPr>
              <a:t>I will never forget your precepts, for by them you have preserved my life.</a:t>
            </a:r>
          </a:p>
          <a:p>
            <a:pPr marL="0" indent="0">
              <a:buNone/>
            </a:pPr>
            <a:r>
              <a:rPr lang="en-US" sz="3600" baseline="30000" dirty="0" smtClean="0">
                <a:solidFill>
                  <a:schemeClr val="bg1"/>
                </a:solidFill>
              </a:rPr>
              <a:t>94</a:t>
            </a:r>
            <a:r>
              <a:rPr lang="en-US" sz="3600" dirty="0" smtClean="0">
                <a:solidFill>
                  <a:schemeClr val="bg1"/>
                </a:solidFill>
              </a:rPr>
              <a:t> </a:t>
            </a:r>
            <a:r>
              <a:rPr lang="en-US" sz="3600" dirty="0">
                <a:solidFill>
                  <a:schemeClr val="bg1"/>
                </a:solidFill>
              </a:rPr>
              <a:t>Save me, for I am yours; I have sought out your precepts.</a:t>
            </a:r>
          </a:p>
          <a:p>
            <a:pPr>
              <a:buNone/>
            </a:pPr>
            <a:endParaRPr lang="en-US" sz="3600" dirty="0" smtClean="0">
              <a:solidFill>
                <a:schemeClr val="bg1"/>
              </a:solidFill>
            </a:endParaRPr>
          </a:p>
        </p:txBody>
      </p:sp>
    </p:spTree>
    <p:extLst>
      <p:ext uri="{BB962C8B-B14F-4D97-AF65-F5344CB8AC3E}">
        <p14:creationId xmlns:p14="http://schemas.microsoft.com/office/powerpoint/2010/main" val="3626462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359229"/>
            <a:ext cx="8033657" cy="4539342"/>
          </a:xfrm>
        </p:spPr>
        <p:txBody>
          <a:bodyPr>
            <a:normAutofit fontScale="92500" lnSpcReduction="20000"/>
          </a:bodyPr>
          <a:lstStyle/>
          <a:p>
            <a:pPr algn="ctr">
              <a:buNone/>
            </a:pPr>
            <a:r>
              <a:rPr lang="en-US" sz="3600" dirty="0" smtClean="0">
                <a:solidFill>
                  <a:schemeClr val="bg1"/>
                </a:solidFill>
              </a:rPr>
              <a:t>What Does This Suggest About the Purpose of Affliction?</a:t>
            </a:r>
          </a:p>
          <a:p>
            <a:pPr>
              <a:buNone/>
            </a:pPr>
            <a:r>
              <a:rPr lang="en-US" sz="3600" dirty="0" smtClean="0">
                <a:solidFill>
                  <a:schemeClr val="bg1"/>
                </a:solidFill>
              </a:rPr>
              <a:t>Affliction may come because of the need for discipline for sin</a:t>
            </a:r>
          </a:p>
          <a:p>
            <a:pPr>
              <a:buNone/>
            </a:pPr>
            <a:r>
              <a:rPr lang="en-US" sz="3600" dirty="0" smtClean="0">
                <a:solidFill>
                  <a:schemeClr val="bg1"/>
                </a:solidFill>
              </a:rPr>
              <a:t>Yahuwah uses affliction to draw us nearer to himself</a:t>
            </a:r>
          </a:p>
          <a:p>
            <a:pPr>
              <a:buNone/>
            </a:pPr>
            <a:r>
              <a:rPr lang="en-US" sz="3600" dirty="0" smtClean="0">
                <a:solidFill>
                  <a:schemeClr val="bg1"/>
                </a:solidFill>
              </a:rPr>
              <a:t>Yahuwah’s faithfulness compels him to afflict us</a:t>
            </a:r>
          </a:p>
          <a:p>
            <a:pPr>
              <a:buNone/>
            </a:pPr>
            <a:r>
              <a:rPr lang="en-US" sz="3600" dirty="0" smtClean="0">
                <a:solidFill>
                  <a:schemeClr val="bg1"/>
                </a:solidFill>
              </a:rPr>
              <a:t>Our afflictions are not meant to destroy us</a:t>
            </a:r>
            <a:endParaRPr lang="en-US" sz="3600" dirty="0">
              <a:solidFill>
                <a:schemeClr val="bg1"/>
              </a:solidFill>
            </a:endParaRPr>
          </a:p>
          <a:p>
            <a:pPr>
              <a:buNone/>
            </a:pPr>
            <a:endParaRPr lang="en-US" sz="3600" dirty="0" smtClean="0">
              <a:solidFill>
                <a:schemeClr val="bg1"/>
              </a:solidFill>
            </a:endParaRPr>
          </a:p>
        </p:txBody>
      </p:sp>
    </p:spTree>
    <p:extLst>
      <p:ext uri="{BB962C8B-B14F-4D97-AF65-F5344CB8AC3E}">
        <p14:creationId xmlns:p14="http://schemas.microsoft.com/office/powerpoint/2010/main" val="36598927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a:solidFill>
                  <a:schemeClr val="bg1"/>
                </a:solidFill>
              </a:rPr>
              <a:t>The Merriam-Webster online dictionary defines </a:t>
            </a:r>
            <a:r>
              <a:rPr lang="en-US" i="1" dirty="0">
                <a:solidFill>
                  <a:schemeClr val="bg1"/>
                </a:solidFill>
              </a:rPr>
              <a:t>discipline</a:t>
            </a:r>
            <a:r>
              <a:rPr lang="en-US" dirty="0">
                <a:solidFill>
                  <a:schemeClr val="bg1"/>
                </a:solidFill>
              </a:rPr>
              <a:t> as "training that corrects, molds, or perfects the mental faculties or moral character" or "a rule or system of rules governing conduct or activity." </a:t>
            </a:r>
            <a:endParaRPr lang="en-US" dirty="0" smtClean="0">
              <a:solidFill>
                <a:schemeClr val="bg1"/>
              </a:solidFill>
            </a:endParaRPr>
          </a:p>
          <a:p>
            <a:pPr>
              <a:buNone/>
            </a:pPr>
            <a:r>
              <a:rPr lang="en-US" dirty="0" smtClean="0">
                <a:solidFill>
                  <a:schemeClr val="bg1"/>
                </a:solidFill>
              </a:rPr>
              <a:t>Elohim </a:t>
            </a:r>
            <a:r>
              <a:rPr lang="en-US" dirty="0">
                <a:solidFill>
                  <a:schemeClr val="bg1"/>
                </a:solidFill>
              </a:rPr>
              <a:t>wants to train us to walk in his ways in order to perfect our character to be like him.  He does this by giving us the Instruction of his Word.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13322909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Did You Know…</a:t>
            </a:r>
          </a:p>
          <a:p>
            <a:pPr>
              <a:buNone/>
            </a:pPr>
            <a:r>
              <a:rPr lang="en-US" dirty="0">
                <a:solidFill>
                  <a:schemeClr val="bg1"/>
                </a:solidFill>
              </a:rPr>
              <a:t>Yahuwah </a:t>
            </a:r>
            <a:r>
              <a:rPr lang="en-US" dirty="0" smtClean="0">
                <a:solidFill>
                  <a:schemeClr val="bg1"/>
                </a:solidFill>
              </a:rPr>
              <a:t>sometimes ordains </a:t>
            </a:r>
            <a:r>
              <a:rPr lang="en-US" dirty="0">
                <a:solidFill>
                  <a:schemeClr val="bg1"/>
                </a:solidFill>
              </a:rPr>
              <a:t>affliction to </a:t>
            </a:r>
            <a:r>
              <a:rPr lang="en-US" dirty="0" smtClean="0">
                <a:solidFill>
                  <a:schemeClr val="bg1"/>
                </a:solidFill>
              </a:rPr>
              <a:t>test the character of </a:t>
            </a:r>
            <a:r>
              <a:rPr lang="en-US" dirty="0">
                <a:solidFill>
                  <a:schemeClr val="bg1"/>
                </a:solidFill>
              </a:rPr>
              <a:t>his </a:t>
            </a:r>
            <a:r>
              <a:rPr lang="en-US" dirty="0" smtClean="0">
                <a:solidFill>
                  <a:schemeClr val="bg1"/>
                </a:solidFill>
              </a:rPr>
              <a:t>people.</a:t>
            </a:r>
          </a:p>
          <a:p>
            <a:pPr>
              <a:buNone/>
            </a:pPr>
            <a:r>
              <a:rPr lang="en-US" dirty="0" smtClean="0">
                <a:solidFill>
                  <a:schemeClr val="bg1"/>
                </a:solidFill>
                <a:cs typeface="Times New Roman" pitchFamily="18" charset="0"/>
              </a:rPr>
              <a:t>Example: Job</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891536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Why was </a:t>
            </a:r>
            <a:r>
              <a:rPr lang="en-US" dirty="0" err="1" smtClean="0">
                <a:solidFill>
                  <a:schemeClr val="bg1"/>
                </a:solidFill>
                <a:cs typeface="Times New Roman" pitchFamily="18" charset="0"/>
              </a:rPr>
              <a:t>Iov</a:t>
            </a:r>
            <a:r>
              <a:rPr lang="en-US" dirty="0" smtClean="0">
                <a:solidFill>
                  <a:schemeClr val="bg1"/>
                </a:solidFill>
                <a:cs typeface="Times New Roman" pitchFamily="18" charset="0"/>
              </a:rPr>
              <a:t> (Job) afflicted?</a:t>
            </a:r>
          </a:p>
          <a:p>
            <a:pPr>
              <a:buNone/>
            </a:pPr>
            <a:r>
              <a:rPr lang="en-US" dirty="0" smtClean="0">
                <a:solidFill>
                  <a:schemeClr val="bg1"/>
                </a:solidFill>
                <a:cs typeface="Times New Roman" pitchFamily="18" charset="0"/>
              </a:rPr>
              <a:t>His friends thought he was afflicted because he had sinned.</a:t>
            </a: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90667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err="1" smtClean="0">
                <a:solidFill>
                  <a:schemeClr val="bg1"/>
                </a:solidFill>
                <a:cs typeface="Times New Roman" pitchFamily="18" charset="0"/>
              </a:rPr>
              <a:t>Iov</a:t>
            </a:r>
            <a:r>
              <a:rPr lang="en-US" dirty="0" smtClean="0">
                <a:solidFill>
                  <a:schemeClr val="bg1"/>
                </a:solidFill>
                <a:cs typeface="Times New Roman" pitchFamily="18" charset="0"/>
              </a:rPr>
              <a:t> 4 - </a:t>
            </a:r>
            <a:r>
              <a:rPr lang="en-US" dirty="0" err="1" smtClean="0">
                <a:solidFill>
                  <a:schemeClr val="bg1"/>
                </a:solidFill>
                <a:cs typeface="Times New Roman" pitchFamily="18" charset="0"/>
              </a:rPr>
              <a:t>Eliphaz</a:t>
            </a:r>
            <a:endParaRPr lang="en-US" dirty="0" smtClean="0">
              <a:solidFill>
                <a:schemeClr val="bg1"/>
              </a:solidFill>
              <a:cs typeface="Times New Roman" pitchFamily="18" charset="0"/>
            </a:endParaRPr>
          </a:p>
          <a:p>
            <a:r>
              <a:rPr lang="en-US" dirty="0">
                <a:solidFill>
                  <a:schemeClr val="bg1"/>
                </a:solidFill>
              </a:rPr>
              <a:t> </a:t>
            </a:r>
            <a:r>
              <a:rPr lang="en-US" baseline="30000" dirty="0">
                <a:solidFill>
                  <a:schemeClr val="bg1"/>
                </a:solidFill>
              </a:rPr>
              <a:t>7</a:t>
            </a:r>
            <a:r>
              <a:rPr lang="en-US" dirty="0">
                <a:solidFill>
                  <a:schemeClr val="bg1"/>
                </a:solidFill>
              </a:rPr>
              <a:t> "Consider now: Who, being innocent, has ever perished? Where were the upright ever destroyed?</a:t>
            </a:r>
          </a:p>
          <a:p>
            <a:r>
              <a:rPr lang="en-US" dirty="0">
                <a:solidFill>
                  <a:schemeClr val="bg1"/>
                </a:solidFill>
              </a:rPr>
              <a:t> </a:t>
            </a:r>
            <a:r>
              <a:rPr lang="en-US" baseline="30000" dirty="0">
                <a:solidFill>
                  <a:schemeClr val="bg1"/>
                </a:solidFill>
              </a:rPr>
              <a:t>8</a:t>
            </a:r>
            <a:r>
              <a:rPr lang="en-US" dirty="0">
                <a:solidFill>
                  <a:schemeClr val="bg1"/>
                </a:solidFill>
              </a:rPr>
              <a:t> As I have observed, those who plow evil and those who sow trouble reap it.</a:t>
            </a:r>
          </a:p>
          <a:p>
            <a:r>
              <a:rPr lang="en-US" dirty="0">
                <a:solidFill>
                  <a:schemeClr val="bg1"/>
                </a:solidFill>
              </a:rPr>
              <a:t> </a:t>
            </a:r>
            <a:r>
              <a:rPr lang="en-US" baseline="30000" dirty="0">
                <a:solidFill>
                  <a:schemeClr val="bg1"/>
                </a:solidFill>
              </a:rPr>
              <a:t>9</a:t>
            </a:r>
            <a:r>
              <a:rPr lang="en-US" dirty="0">
                <a:solidFill>
                  <a:schemeClr val="bg1"/>
                </a:solidFill>
              </a:rPr>
              <a:t> At the breath of Elohim they are destroyed; at the blast of his anger they perish.</a:t>
            </a: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40507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algn="ctr">
              <a:buNone/>
            </a:pPr>
            <a:r>
              <a:rPr lang="en-US" dirty="0" err="1" smtClean="0">
                <a:solidFill>
                  <a:schemeClr val="bg1"/>
                </a:solidFill>
                <a:cs typeface="Times New Roman" pitchFamily="18" charset="0"/>
              </a:rPr>
              <a:t>Iov</a:t>
            </a:r>
            <a:r>
              <a:rPr lang="en-US" dirty="0" smtClean="0">
                <a:solidFill>
                  <a:schemeClr val="bg1"/>
                </a:solidFill>
                <a:cs typeface="Times New Roman" pitchFamily="18" charset="0"/>
              </a:rPr>
              <a:t> 8 - </a:t>
            </a:r>
            <a:r>
              <a:rPr lang="en-US" dirty="0" err="1" smtClean="0">
                <a:solidFill>
                  <a:schemeClr val="bg1"/>
                </a:solidFill>
                <a:cs typeface="Times New Roman" pitchFamily="18" charset="0"/>
              </a:rPr>
              <a:t>Bildad</a:t>
            </a:r>
            <a:endParaRPr lang="en-US" dirty="0" smtClean="0">
              <a:solidFill>
                <a:schemeClr val="bg1"/>
              </a:solidFill>
              <a:cs typeface="Times New Roman" pitchFamily="18" charset="0"/>
            </a:endParaRPr>
          </a:p>
          <a:p>
            <a:r>
              <a:rPr lang="en-US" dirty="0">
                <a:solidFill>
                  <a:schemeClr val="bg1"/>
                </a:solidFill>
              </a:rPr>
              <a:t> </a:t>
            </a:r>
            <a:r>
              <a:rPr lang="en-US" baseline="30000" dirty="0">
                <a:solidFill>
                  <a:schemeClr val="bg1"/>
                </a:solidFill>
              </a:rPr>
              <a:t>2</a:t>
            </a:r>
            <a:r>
              <a:rPr lang="en-US" dirty="0">
                <a:solidFill>
                  <a:schemeClr val="bg1"/>
                </a:solidFill>
              </a:rPr>
              <a:t> "How long will you say such things? Your words are a blustering wind.</a:t>
            </a:r>
          </a:p>
          <a:p>
            <a:r>
              <a:rPr lang="en-US" dirty="0">
                <a:solidFill>
                  <a:schemeClr val="bg1"/>
                </a:solidFill>
              </a:rPr>
              <a:t> </a:t>
            </a:r>
            <a:r>
              <a:rPr lang="en-US" baseline="30000" dirty="0">
                <a:solidFill>
                  <a:schemeClr val="bg1"/>
                </a:solidFill>
              </a:rPr>
              <a:t>3</a:t>
            </a:r>
            <a:r>
              <a:rPr lang="en-US" dirty="0">
                <a:solidFill>
                  <a:schemeClr val="bg1"/>
                </a:solidFill>
              </a:rPr>
              <a:t> Does Elohim pervert justice? Does the Almighty pervert what is right?</a:t>
            </a:r>
          </a:p>
          <a:p>
            <a:r>
              <a:rPr lang="en-US" dirty="0">
                <a:solidFill>
                  <a:schemeClr val="bg1"/>
                </a:solidFill>
              </a:rPr>
              <a:t> </a:t>
            </a:r>
            <a:r>
              <a:rPr lang="en-US" baseline="30000" dirty="0">
                <a:solidFill>
                  <a:schemeClr val="bg1"/>
                </a:solidFill>
              </a:rPr>
              <a:t>4</a:t>
            </a:r>
            <a:r>
              <a:rPr lang="en-US" dirty="0">
                <a:solidFill>
                  <a:schemeClr val="bg1"/>
                </a:solidFill>
              </a:rPr>
              <a:t> When your children sinned against him, he gave them over to the penalty of their sin.</a:t>
            </a:r>
          </a:p>
          <a:p>
            <a:r>
              <a:rPr lang="en-US" dirty="0">
                <a:solidFill>
                  <a:schemeClr val="bg1"/>
                </a:solidFill>
              </a:rPr>
              <a:t> </a:t>
            </a:r>
            <a:r>
              <a:rPr lang="en-US" baseline="30000" dirty="0">
                <a:solidFill>
                  <a:schemeClr val="bg1"/>
                </a:solidFill>
              </a:rPr>
              <a:t>5</a:t>
            </a:r>
            <a:r>
              <a:rPr lang="en-US" dirty="0">
                <a:solidFill>
                  <a:schemeClr val="bg1"/>
                </a:solidFill>
              </a:rPr>
              <a:t> But if you will look to Elohim and plead with the Almighty,</a:t>
            </a:r>
          </a:p>
          <a:p>
            <a:r>
              <a:rPr lang="en-US" dirty="0">
                <a:solidFill>
                  <a:schemeClr val="bg1"/>
                </a:solidFill>
              </a:rPr>
              <a:t> </a:t>
            </a:r>
            <a:r>
              <a:rPr lang="en-US" baseline="30000" dirty="0">
                <a:solidFill>
                  <a:schemeClr val="bg1"/>
                </a:solidFill>
              </a:rPr>
              <a:t>6</a:t>
            </a:r>
            <a:r>
              <a:rPr lang="en-US" dirty="0">
                <a:solidFill>
                  <a:schemeClr val="bg1"/>
                </a:solidFill>
              </a:rPr>
              <a:t> if you are pure and upright, even now he will rouse himself on your behalf and restore you to your rightful place</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3426962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algn="ctr">
              <a:buNone/>
            </a:pPr>
            <a:r>
              <a:rPr lang="en-US" dirty="0" err="1" smtClean="0">
                <a:solidFill>
                  <a:schemeClr val="bg1"/>
                </a:solidFill>
                <a:cs typeface="Times New Roman" pitchFamily="18" charset="0"/>
              </a:rPr>
              <a:t>Iov</a:t>
            </a:r>
            <a:r>
              <a:rPr lang="en-US" dirty="0" smtClean="0">
                <a:solidFill>
                  <a:schemeClr val="bg1"/>
                </a:solidFill>
                <a:cs typeface="Times New Roman" pitchFamily="18" charset="0"/>
              </a:rPr>
              <a:t> 11 - </a:t>
            </a:r>
            <a:r>
              <a:rPr lang="en-US" dirty="0" err="1" smtClean="0">
                <a:solidFill>
                  <a:schemeClr val="bg1"/>
                </a:solidFill>
                <a:cs typeface="Times New Roman" pitchFamily="18" charset="0"/>
              </a:rPr>
              <a:t>Zophar</a:t>
            </a:r>
            <a:endParaRPr lang="en-US" dirty="0" smtClean="0">
              <a:solidFill>
                <a:schemeClr val="bg1"/>
              </a:solidFill>
              <a:cs typeface="Times New Roman" pitchFamily="18" charset="0"/>
            </a:endParaRPr>
          </a:p>
          <a:p>
            <a:r>
              <a:rPr lang="en-US" dirty="0">
                <a:solidFill>
                  <a:schemeClr val="bg1"/>
                </a:solidFill>
              </a:rPr>
              <a:t> </a:t>
            </a:r>
            <a:r>
              <a:rPr lang="en-US" baseline="30000" dirty="0">
                <a:solidFill>
                  <a:schemeClr val="bg1"/>
                </a:solidFill>
              </a:rPr>
              <a:t>2</a:t>
            </a:r>
            <a:r>
              <a:rPr lang="en-US" dirty="0">
                <a:solidFill>
                  <a:schemeClr val="bg1"/>
                </a:solidFill>
              </a:rPr>
              <a:t> "Are all these words to go unanswered? Is this talker to be vindicated?</a:t>
            </a:r>
          </a:p>
          <a:p>
            <a:r>
              <a:rPr lang="en-US" dirty="0">
                <a:solidFill>
                  <a:schemeClr val="bg1"/>
                </a:solidFill>
              </a:rPr>
              <a:t> </a:t>
            </a:r>
            <a:r>
              <a:rPr lang="en-US" baseline="30000" dirty="0">
                <a:solidFill>
                  <a:schemeClr val="bg1"/>
                </a:solidFill>
              </a:rPr>
              <a:t>3</a:t>
            </a:r>
            <a:r>
              <a:rPr lang="en-US" dirty="0">
                <a:solidFill>
                  <a:schemeClr val="bg1"/>
                </a:solidFill>
              </a:rPr>
              <a:t> Will your idle talk reduce men to silence? Will no one rebuke you when you mock?</a:t>
            </a:r>
          </a:p>
          <a:p>
            <a:r>
              <a:rPr lang="en-US" dirty="0">
                <a:solidFill>
                  <a:schemeClr val="bg1"/>
                </a:solidFill>
              </a:rPr>
              <a:t> </a:t>
            </a:r>
            <a:r>
              <a:rPr lang="en-US" baseline="30000" dirty="0">
                <a:solidFill>
                  <a:schemeClr val="bg1"/>
                </a:solidFill>
              </a:rPr>
              <a:t>4</a:t>
            </a:r>
            <a:r>
              <a:rPr lang="en-US" dirty="0">
                <a:solidFill>
                  <a:schemeClr val="bg1"/>
                </a:solidFill>
              </a:rPr>
              <a:t> You say to Elohim, 'My beliefs are flawless and I am pure in your sight.'</a:t>
            </a:r>
          </a:p>
          <a:p>
            <a:r>
              <a:rPr lang="en-US" dirty="0">
                <a:solidFill>
                  <a:schemeClr val="bg1"/>
                </a:solidFill>
              </a:rPr>
              <a:t> </a:t>
            </a:r>
            <a:r>
              <a:rPr lang="en-US" baseline="30000" dirty="0">
                <a:solidFill>
                  <a:schemeClr val="bg1"/>
                </a:solidFill>
              </a:rPr>
              <a:t>5</a:t>
            </a:r>
            <a:r>
              <a:rPr lang="en-US" dirty="0">
                <a:solidFill>
                  <a:schemeClr val="bg1"/>
                </a:solidFill>
              </a:rPr>
              <a:t> Oh, how I wish that Elohim would speak, that he would open his lips against you</a:t>
            </a:r>
          </a:p>
          <a:p>
            <a:r>
              <a:rPr lang="en-US" dirty="0">
                <a:solidFill>
                  <a:schemeClr val="bg1"/>
                </a:solidFill>
              </a:rPr>
              <a:t> </a:t>
            </a:r>
            <a:r>
              <a:rPr lang="en-US" baseline="30000" dirty="0">
                <a:solidFill>
                  <a:schemeClr val="bg1"/>
                </a:solidFill>
              </a:rPr>
              <a:t>6</a:t>
            </a:r>
            <a:r>
              <a:rPr lang="en-US" dirty="0">
                <a:solidFill>
                  <a:schemeClr val="bg1"/>
                </a:solidFill>
              </a:rPr>
              <a:t> and disclose to you the secrets of wisdom, for true wisdom has two sides. Know this: Elohim has even forgotten some of your sin.</a:t>
            </a:r>
          </a:p>
        </p:txBody>
      </p:sp>
    </p:spTree>
    <p:extLst>
      <p:ext uri="{BB962C8B-B14F-4D97-AF65-F5344CB8AC3E}">
        <p14:creationId xmlns:p14="http://schemas.microsoft.com/office/powerpoint/2010/main" val="23456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err="1" smtClean="0">
                <a:solidFill>
                  <a:schemeClr val="bg1"/>
                </a:solidFill>
                <a:cs typeface="Times New Roman" pitchFamily="18" charset="0"/>
              </a:rPr>
              <a:t>Iov</a:t>
            </a:r>
            <a:r>
              <a:rPr lang="en-US" dirty="0" smtClean="0">
                <a:solidFill>
                  <a:schemeClr val="bg1"/>
                </a:solidFill>
                <a:cs typeface="Times New Roman" pitchFamily="18" charset="0"/>
              </a:rPr>
              <a:t> 18 – </a:t>
            </a:r>
            <a:r>
              <a:rPr lang="en-US" dirty="0" err="1" smtClean="0">
                <a:solidFill>
                  <a:schemeClr val="bg1"/>
                </a:solidFill>
                <a:cs typeface="Times New Roman" pitchFamily="18" charset="0"/>
              </a:rPr>
              <a:t>Bildad</a:t>
            </a:r>
            <a:r>
              <a:rPr lang="en-US" dirty="0" smtClean="0">
                <a:solidFill>
                  <a:schemeClr val="bg1"/>
                </a:solidFill>
                <a:cs typeface="Times New Roman" pitchFamily="18" charset="0"/>
              </a:rPr>
              <a:t> Rips Into </a:t>
            </a:r>
            <a:r>
              <a:rPr lang="en-US" dirty="0" err="1" smtClean="0">
                <a:solidFill>
                  <a:schemeClr val="bg1"/>
                </a:solidFill>
                <a:cs typeface="Times New Roman" pitchFamily="18" charset="0"/>
              </a:rPr>
              <a:t>Iov</a:t>
            </a:r>
            <a:endParaRPr lang="en-US" dirty="0">
              <a:solidFill>
                <a:schemeClr val="bg1"/>
              </a:solidFill>
            </a:endParaRPr>
          </a:p>
          <a:p>
            <a:pPr>
              <a:buNone/>
            </a:pPr>
            <a:r>
              <a:rPr lang="en-US" dirty="0" smtClean="0">
                <a:solidFill>
                  <a:schemeClr val="bg1"/>
                </a:solidFill>
                <a:cs typeface="Times New Roman" pitchFamily="18" charset="0"/>
              </a:rPr>
              <a:t>Read 2-20</a:t>
            </a:r>
          </a:p>
          <a:p>
            <a:pPr>
              <a:buNone/>
            </a:pPr>
            <a:r>
              <a:rPr lang="en-US" dirty="0" smtClean="0">
                <a:solidFill>
                  <a:schemeClr val="bg1"/>
                </a:solidFill>
                <a:cs typeface="Times New Roman" pitchFamily="18" charset="0"/>
              </a:rPr>
              <a:t>Conclusion: </a:t>
            </a:r>
            <a:r>
              <a:rPr lang="en-US" baseline="30000" dirty="0">
                <a:solidFill>
                  <a:schemeClr val="bg1"/>
                </a:solidFill>
              </a:rPr>
              <a:t>21</a:t>
            </a:r>
            <a:r>
              <a:rPr lang="en-US" dirty="0">
                <a:solidFill>
                  <a:schemeClr val="bg1"/>
                </a:solidFill>
              </a:rPr>
              <a:t> Surely such is the dwelling of an evil man; such is the place of one who knows not Elohim</a:t>
            </a:r>
            <a:r>
              <a:rPr lang="en-US" dirty="0" smtClean="0">
                <a:solidFill>
                  <a:schemeClr val="bg1"/>
                </a:solidFill>
              </a:rPr>
              <a:t>.</a:t>
            </a:r>
          </a:p>
          <a:p>
            <a:pPr>
              <a:buNone/>
            </a:pPr>
            <a:r>
              <a:rPr lang="en-US" dirty="0" err="1" smtClean="0">
                <a:solidFill>
                  <a:schemeClr val="bg1"/>
                </a:solidFill>
              </a:rPr>
              <a:t>Zophar</a:t>
            </a:r>
            <a:r>
              <a:rPr lang="en-US" dirty="0" smtClean="0">
                <a:solidFill>
                  <a:schemeClr val="bg1"/>
                </a:solidFill>
              </a:rPr>
              <a:t> and </a:t>
            </a:r>
            <a:r>
              <a:rPr lang="en-US" dirty="0" err="1" smtClean="0">
                <a:solidFill>
                  <a:schemeClr val="bg1"/>
                </a:solidFill>
              </a:rPr>
              <a:t>Eliphaz</a:t>
            </a:r>
            <a:r>
              <a:rPr lang="en-US" dirty="0" smtClean="0">
                <a:solidFill>
                  <a:schemeClr val="bg1"/>
                </a:solidFill>
              </a:rPr>
              <a:t> take another round against </a:t>
            </a:r>
            <a:r>
              <a:rPr lang="en-US" dirty="0" err="1" smtClean="0">
                <a:solidFill>
                  <a:schemeClr val="bg1"/>
                </a:solidFill>
              </a:rPr>
              <a:t>Iov</a:t>
            </a:r>
            <a:r>
              <a:rPr lang="en-US" dirty="0" smtClean="0">
                <a:solidFill>
                  <a:schemeClr val="bg1"/>
                </a:solidFill>
              </a:rPr>
              <a:t>.</a:t>
            </a:r>
            <a:endParaRPr lang="en-US" dirty="0">
              <a:solidFill>
                <a:schemeClr val="bg1"/>
              </a:solidFill>
            </a:endParaRPr>
          </a:p>
          <a:p>
            <a:pPr algn="ct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841405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algn="ctr">
              <a:buNone/>
            </a:pPr>
            <a:r>
              <a:rPr lang="en-US" dirty="0" smtClean="0">
                <a:solidFill>
                  <a:schemeClr val="bg1"/>
                </a:solidFill>
                <a:cs typeface="Times New Roman" pitchFamily="18" charset="0"/>
              </a:rPr>
              <a:t>Why Was </a:t>
            </a:r>
            <a:r>
              <a:rPr lang="en-US" dirty="0" err="1" smtClean="0">
                <a:solidFill>
                  <a:schemeClr val="bg1"/>
                </a:solidFill>
                <a:cs typeface="Times New Roman" pitchFamily="18" charset="0"/>
              </a:rPr>
              <a:t>Iov</a:t>
            </a:r>
            <a:r>
              <a:rPr lang="en-US" dirty="0" smtClean="0">
                <a:solidFill>
                  <a:schemeClr val="bg1"/>
                </a:solidFill>
                <a:cs typeface="Times New Roman" pitchFamily="18" charset="0"/>
              </a:rPr>
              <a:t> Afflicted (</a:t>
            </a:r>
            <a:r>
              <a:rPr lang="en-US" dirty="0" err="1" smtClean="0">
                <a:solidFill>
                  <a:schemeClr val="bg1"/>
                </a:solidFill>
                <a:cs typeface="Times New Roman" pitchFamily="18" charset="0"/>
              </a:rPr>
              <a:t>chpt</a:t>
            </a:r>
            <a:r>
              <a:rPr lang="en-US" dirty="0" smtClean="0">
                <a:solidFill>
                  <a:schemeClr val="bg1"/>
                </a:solidFill>
                <a:cs typeface="Times New Roman" pitchFamily="18" charset="0"/>
              </a:rPr>
              <a:t> 2)?</a:t>
            </a:r>
            <a:endParaRPr lang="en-US" dirty="0">
              <a:solidFill>
                <a:schemeClr val="bg1"/>
              </a:solidFill>
            </a:endParaRPr>
          </a:p>
          <a:p>
            <a:r>
              <a:rPr lang="en-US" dirty="0">
                <a:solidFill>
                  <a:schemeClr val="bg1"/>
                </a:solidFill>
              </a:rPr>
              <a:t> </a:t>
            </a:r>
            <a:r>
              <a:rPr lang="en-US" baseline="30000" dirty="0">
                <a:solidFill>
                  <a:schemeClr val="bg1"/>
                </a:solidFill>
              </a:rPr>
              <a:t>3</a:t>
            </a:r>
            <a:r>
              <a:rPr lang="en-US" dirty="0">
                <a:solidFill>
                  <a:schemeClr val="bg1"/>
                </a:solidFill>
              </a:rPr>
              <a:t> Then Yahuwah said to Satan, "Have you considered my servant Job? There is no one on earth like him; he is blameless and upright, a man who fears Elohim and shuns evil. And he still maintains his integrity, though you incited me against him to ruin him without any reason."</a:t>
            </a:r>
          </a:p>
          <a:p>
            <a:r>
              <a:rPr lang="en-US" dirty="0">
                <a:solidFill>
                  <a:schemeClr val="bg1"/>
                </a:solidFill>
              </a:rPr>
              <a:t> </a:t>
            </a:r>
            <a:r>
              <a:rPr lang="en-US" baseline="30000" dirty="0">
                <a:solidFill>
                  <a:schemeClr val="bg1"/>
                </a:solidFill>
              </a:rPr>
              <a:t>4</a:t>
            </a:r>
            <a:r>
              <a:rPr lang="en-US" dirty="0">
                <a:solidFill>
                  <a:schemeClr val="bg1"/>
                </a:solidFill>
              </a:rPr>
              <a:t> "Skin for skin!" Satan replied. "A man will give all he has for his own life.</a:t>
            </a:r>
          </a:p>
          <a:p>
            <a:r>
              <a:rPr lang="en-US" dirty="0">
                <a:solidFill>
                  <a:schemeClr val="bg1"/>
                </a:solidFill>
              </a:rPr>
              <a:t> </a:t>
            </a:r>
            <a:r>
              <a:rPr lang="en-US" baseline="30000" dirty="0">
                <a:solidFill>
                  <a:schemeClr val="bg1"/>
                </a:solidFill>
              </a:rPr>
              <a:t>5</a:t>
            </a:r>
            <a:r>
              <a:rPr lang="en-US" dirty="0">
                <a:solidFill>
                  <a:schemeClr val="bg1"/>
                </a:solidFill>
              </a:rPr>
              <a:t> But stretch out your hand and strike his flesh and bones, and he will surely curse you to your face."</a:t>
            </a:r>
          </a:p>
          <a:p>
            <a:r>
              <a:rPr lang="en-US" dirty="0">
                <a:solidFill>
                  <a:schemeClr val="bg1"/>
                </a:solidFill>
              </a:rPr>
              <a:t> </a:t>
            </a:r>
            <a:r>
              <a:rPr lang="en-US" baseline="30000" dirty="0">
                <a:solidFill>
                  <a:schemeClr val="bg1"/>
                </a:solidFill>
              </a:rPr>
              <a:t>6</a:t>
            </a:r>
            <a:r>
              <a:rPr lang="en-US" dirty="0">
                <a:solidFill>
                  <a:schemeClr val="bg1"/>
                </a:solidFill>
              </a:rPr>
              <a:t> Yahuwah said to Satan, "Very well, then, he is in your hands; but you must spare his life."</a:t>
            </a:r>
          </a:p>
          <a:p>
            <a:r>
              <a:rPr lang="en-US" dirty="0">
                <a:solidFill>
                  <a:schemeClr val="bg1"/>
                </a:solidFill>
              </a:rPr>
              <a:t> </a:t>
            </a:r>
            <a:r>
              <a:rPr lang="en-US" baseline="30000" dirty="0">
                <a:solidFill>
                  <a:schemeClr val="bg1"/>
                </a:solidFill>
              </a:rPr>
              <a:t>7</a:t>
            </a:r>
            <a:r>
              <a:rPr lang="en-US" dirty="0">
                <a:solidFill>
                  <a:schemeClr val="bg1"/>
                </a:solidFill>
              </a:rPr>
              <a:t> So Satan went out from the presence of Yahuwah and afflicted Job with painful sores from the soles of his feet to the top of his head</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2691180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smtClean="0">
                <a:solidFill>
                  <a:schemeClr val="bg1"/>
                </a:solidFill>
                <a:cs typeface="Times New Roman" pitchFamily="18" charset="0"/>
              </a:rPr>
              <a:t>Why Was </a:t>
            </a:r>
            <a:r>
              <a:rPr lang="en-US" dirty="0" err="1" smtClean="0">
                <a:solidFill>
                  <a:schemeClr val="bg1"/>
                </a:solidFill>
                <a:cs typeface="Times New Roman" pitchFamily="18" charset="0"/>
              </a:rPr>
              <a:t>Iov</a:t>
            </a:r>
            <a:r>
              <a:rPr lang="en-US" dirty="0" smtClean="0">
                <a:solidFill>
                  <a:schemeClr val="bg1"/>
                </a:solidFill>
                <a:cs typeface="Times New Roman" pitchFamily="18" charset="0"/>
              </a:rPr>
              <a:t> Afflicted?</a:t>
            </a:r>
          </a:p>
          <a:p>
            <a:pPr>
              <a:buNone/>
            </a:pPr>
            <a:r>
              <a:rPr lang="en-US" dirty="0" smtClean="0">
                <a:solidFill>
                  <a:schemeClr val="bg1"/>
                </a:solidFill>
                <a:cs typeface="Times New Roman" pitchFamily="18" charset="0"/>
              </a:rPr>
              <a:t>Sometimes affliction is just Abba’s way of proving our character</a:t>
            </a:r>
            <a:endParaRPr lang="en-US" dirty="0">
              <a:solidFill>
                <a:schemeClr val="bg1"/>
              </a:solidFill>
            </a:endParaRPr>
          </a:p>
        </p:txBody>
      </p:sp>
    </p:spTree>
    <p:extLst>
      <p:ext uri="{BB962C8B-B14F-4D97-AF65-F5344CB8AC3E}">
        <p14:creationId xmlns:p14="http://schemas.microsoft.com/office/powerpoint/2010/main" val="93973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Did You Know…</a:t>
            </a:r>
          </a:p>
          <a:p>
            <a:pPr>
              <a:buNone/>
            </a:pPr>
            <a:r>
              <a:rPr lang="en-US" dirty="0">
                <a:solidFill>
                  <a:schemeClr val="bg1"/>
                </a:solidFill>
              </a:rPr>
              <a:t>Yahuwah </a:t>
            </a:r>
            <a:r>
              <a:rPr lang="en-US" dirty="0" smtClean="0">
                <a:solidFill>
                  <a:schemeClr val="bg1"/>
                </a:solidFill>
              </a:rPr>
              <a:t>sometimes ordains </a:t>
            </a:r>
            <a:r>
              <a:rPr lang="en-US" dirty="0">
                <a:solidFill>
                  <a:schemeClr val="bg1"/>
                </a:solidFill>
              </a:rPr>
              <a:t>affliction to </a:t>
            </a:r>
            <a:r>
              <a:rPr lang="en-US" dirty="0" smtClean="0">
                <a:solidFill>
                  <a:schemeClr val="bg1"/>
                </a:solidFill>
              </a:rPr>
              <a:t>bring himself Glory when He heals.</a:t>
            </a:r>
          </a:p>
          <a:p>
            <a:pPr>
              <a:buNone/>
            </a:pPr>
            <a:r>
              <a:rPr lang="en-US" dirty="0" smtClean="0">
                <a:solidFill>
                  <a:schemeClr val="bg1"/>
                </a:solidFill>
                <a:cs typeface="Times New Roman" pitchFamily="18" charset="0"/>
              </a:rPr>
              <a:t>Example: the man born blind</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53348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algn="ctr">
              <a:buNone/>
            </a:pPr>
            <a:r>
              <a:rPr lang="en-US" dirty="0" smtClean="0">
                <a:solidFill>
                  <a:schemeClr val="bg1"/>
                </a:solidFill>
                <a:cs typeface="Times New Roman" pitchFamily="18" charset="0"/>
              </a:rPr>
              <a:t>4</a:t>
            </a:r>
            <a:r>
              <a:rPr lang="en-US" baseline="30000" dirty="0" smtClean="0">
                <a:solidFill>
                  <a:schemeClr val="bg1"/>
                </a:solidFill>
                <a:cs typeface="Times New Roman" pitchFamily="18" charset="0"/>
              </a:rPr>
              <a:t>th</a:t>
            </a:r>
            <a:r>
              <a:rPr lang="en-US" dirty="0" smtClean="0">
                <a:solidFill>
                  <a:schemeClr val="bg1"/>
                </a:solidFill>
                <a:cs typeface="Times New Roman" pitchFamily="18" charset="0"/>
              </a:rPr>
              <a:t> Gospel 9</a:t>
            </a:r>
            <a:endParaRPr lang="en-US" dirty="0" smtClean="0">
              <a:solidFill>
                <a:schemeClr val="bg1"/>
              </a:solidFill>
              <a:cs typeface="Times New Roman" pitchFamily="18" charset="0"/>
            </a:endParaRPr>
          </a:p>
          <a:p>
            <a:pPr marL="0" indent="0">
              <a:buNone/>
            </a:pPr>
            <a:r>
              <a:rPr lang="en-US" dirty="0" smtClean="0">
                <a:solidFill>
                  <a:schemeClr val="bg1"/>
                </a:solidFill>
              </a:rPr>
              <a:t>As </a:t>
            </a:r>
            <a:r>
              <a:rPr lang="en-US" dirty="0">
                <a:solidFill>
                  <a:schemeClr val="bg1"/>
                </a:solidFill>
              </a:rPr>
              <a:t>he went along, he saw a man blind from birth.</a:t>
            </a:r>
          </a:p>
          <a:p>
            <a:pPr marL="0" indent="0">
              <a:buNone/>
            </a:pPr>
            <a:r>
              <a:rPr lang="en-US" baseline="30000" dirty="0" smtClean="0">
                <a:solidFill>
                  <a:schemeClr val="bg1"/>
                </a:solidFill>
              </a:rPr>
              <a:t>2</a:t>
            </a:r>
            <a:r>
              <a:rPr lang="en-US" dirty="0" smtClean="0">
                <a:solidFill>
                  <a:schemeClr val="bg1"/>
                </a:solidFill>
              </a:rPr>
              <a:t> </a:t>
            </a:r>
            <a:r>
              <a:rPr lang="en-US" dirty="0">
                <a:solidFill>
                  <a:schemeClr val="bg1"/>
                </a:solidFill>
              </a:rPr>
              <a:t>His disciples asked him, "Rabbi, who sinned, this man or his parents, that he was born blind?"</a:t>
            </a:r>
          </a:p>
          <a:p>
            <a:pPr marL="0" indent="0">
              <a:buNone/>
            </a:pPr>
            <a:r>
              <a:rPr lang="en-US" baseline="30000" dirty="0" smtClean="0">
                <a:solidFill>
                  <a:schemeClr val="bg1"/>
                </a:solidFill>
              </a:rPr>
              <a:t>3</a:t>
            </a:r>
            <a:r>
              <a:rPr lang="en-US" dirty="0" smtClean="0">
                <a:solidFill>
                  <a:schemeClr val="bg1"/>
                </a:solidFill>
              </a:rPr>
              <a:t> </a:t>
            </a:r>
            <a:r>
              <a:rPr lang="en-US" dirty="0">
                <a:solidFill>
                  <a:schemeClr val="bg1"/>
                </a:solidFill>
              </a:rPr>
              <a:t>"</a:t>
            </a:r>
            <a:r>
              <a:rPr lang="en-US" u="sng" dirty="0">
                <a:solidFill>
                  <a:schemeClr val="bg1"/>
                </a:solidFill>
              </a:rPr>
              <a:t>Neither this man nor his parents sinned," said </a:t>
            </a:r>
            <a:r>
              <a:rPr lang="en-US" u="sng" dirty="0" err="1">
                <a:solidFill>
                  <a:schemeClr val="bg1"/>
                </a:solidFill>
              </a:rPr>
              <a:t>Yahusha</a:t>
            </a:r>
            <a:r>
              <a:rPr lang="en-US" u="sng" dirty="0">
                <a:solidFill>
                  <a:schemeClr val="bg1"/>
                </a:solidFill>
              </a:rPr>
              <a:t>, "but this happened so that the work of Elohim might be displayed in his life</a:t>
            </a:r>
            <a:r>
              <a:rPr lang="en-US" dirty="0">
                <a:solidFill>
                  <a:schemeClr val="bg1"/>
                </a:solidFill>
              </a:rPr>
              <a:t>.</a:t>
            </a:r>
          </a:p>
          <a:p>
            <a:pPr marL="0" indent="0">
              <a:buNone/>
            </a:pPr>
            <a:r>
              <a:rPr lang="en-US" baseline="30000" dirty="0" smtClean="0">
                <a:solidFill>
                  <a:schemeClr val="bg1"/>
                </a:solidFill>
              </a:rPr>
              <a:t>4</a:t>
            </a:r>
            <a:r>
              <a:rPr lang="en-US" dirty="0" smtClean="0">
                <a:solidFill>
                  <a:schemeClr val="bg1"/>
                </a:solidFill>
              </a:rPr>
              <a:t> </a:t>
            </a:r>
            <a:r>
              <a:rPr lang="en-US" dirty="0">
                <a:solidFill>
                  <a:schemeClr val="bg1"/>
                </a:solidFill>
              </a:rPr>
              <a:t>As long as it is day, we must do the work of him who sent me. Night is coming, when no one can work.</a:t>
            </a:r>
          </a:p>
          <a:p>
            <a:pPr marL="0" indent="0">
              <a:buNone/>
            </a:pPr>
            <a:r>
              <a:rPr lang="en-US" baseline="30000" dirty="0" smtClean="0">
                <a:solidFill>
                  <a:schemeClr val="bg1"/>
                </a:solidFill>
              </a:rPr>
              <a:t>5</a:t>
            </a:r>
            <a:r>
              <a:rPr lang="en-US" dirty="0" smtClean="0">
                <a:solidFill>
                  <a:schemeClr val="bg1"/>
                </a:solidFill>
              </a:rPr>
              <a:t> </a:t>
            </a:r>
            <a:r>
              <a:rPr lang="en-US" dirty="0">
                <a:solidFill>
                  <a:schemeClr val="bg1"/>
                </a:solidFill>
              </a:rPr>
              <a:t>While I am in the world, I am the light of the world."</a:t>
            </a:r>
          </a:p>
          <a:p>
            <a:pPr>
              <a:buNone/>
            </a:pPr>
            <a:endParaRPr lang="en-US" dirty="0">
              <a:solidFill>
                <a:schemeClr val="bg1"/>
              </a:solidFill>
              <a:cs typeface="Times New Roman" pitchFamily="18" charset="0"/>
            </a:endParaRPr>
          </a:p>
        </p:txBody>
      </p:sp>
    </p:spTree>
    <p:extLst>
      <p:ext uri="{BB962C8B-B14F-4D97-AF65-F5344CB8AC3E}">
        <p14:creationId xmlns:p14="http://schemas.microsoft.com/office/powerpoint/2010/main" val="2717759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Did You Know…</a:t>
            </a:r>
          </a:p>
          <a:p>
            <a:pPr>
              <a:buNone/>
            </a:pPr>
            <a:r>
              <a:rPr lang="en-US" dirty="0">
                <a:solidFill>
                  <a:schemeClr val="bg1"/>
                </a:solidFill>
              </a:rPr>
              <a:t>Yahuwah </a:t>
            </a:r>
            <a:r>
              <a:rPr lang="en-US" dirty="0" smtClean="0">
                <a:solidFill>
                  <a:schemeClr val="bg1"/>
                </a:solidFill>
              </a:rPr>
              <a:t>sometimes ordains </a:t>
            </a:r>
            <a:r>
              <a:rPr lang="en-US" dirty="0">
                <a:solidFill>
                  <a:schemeClr val="bg1"/>
                </a:solidFill>
              </a:rPr>
              <a:t>affliction </a:t>
            </a:r>
            <a:r>
              <a:rPr lang="en-US" dirty="0" smtClean="0">
                <a:solidFill>
                  <a:schemeClr val="bg1"/>
                </a:solidFill>
              </a:rPr>
              <a:t>on behalf of others – to suffer for the sake of others</a:t>
            </a:r>
          </a:p>
          <a:p>
            <a:pPr>
              <a:buNone/>
            </a:pPr>
            <a:r>
              <a:rPr lang="en-US" dirty="0" smtClean="0">
                <a:solidFill>
                  <a:schemeClr val="bg1"/>
                </a:solidFill>
                <a:cs typeface="Times New Roman" pitchFamily="18" charset="0"/>
              </a:rPr>
              <a:t>Example: </a:t>
            </a:r>
            <a:r>
              <a:rPr lang="en-US" dirty="0" err="1" smtClean="0">
                <a:solidFill>
                  <a:schemeClr val="bg1"/>
                </a:solidFill>
                <a:cs typeface="Times New Roman" pitchFamily="18" charset="0"/>
              </a:rPr>
              <a:t>Yeshua</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859002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algn="ctr">
              <a:buNone/>
            </a:pPr>
            <a:r>
              <a:rPr lang="en-US" dirty="0" err="1" smtClean="0">
                <a:solidFill>
                  <a:schemeClr val="bg1"/>
                </a:solidFill>
                <a:cs typeface="Times New Roman" pitchFamily="18" charset="0"/>
              </a:rPr>
              <a:t>Yeshayahu</a:t>
            </a:r>
            <a:r>
              <a:rPr lang="en-US" dirty="0" smtClean="0">
                <a:solidFill>
                  <a:schemeClr val="bg1"/>
                </a:solidFill>
                <a:cs typeface="Times New Roman" pitchFamily="18" charset="0"/>
              </a:rPr>
              <a:t> (Isaiah) 53</a:t>
            </a:r>
            <a:endParaRPr lang="en-US" dirty="0" smtClean="0">
              <a:solidFill>
                <a:schemeClr val="bg1"/>
              </a:solidFill>
              <a:cs typeface="Times New Roman" pitchFamily="18" charset="0"/>
            </a:endParaRPr>
          </a:p>
          <a:p>
            <a:pPr marL="0" indent="0">
              <a:buNone/>
            </a:pPr>
            <a:r>
              <a:rPr lang="en-US" baseline="30000" dirty="0">
                <a:solidFill>
                  <a:schemeClr val="bg1"/>
                </a:solidFill>
              </a:rPr>
              <a:t>3</a:t>
            </a:r>
            <a:r>
              <a:rPr lang="en-US" dirty="0">
                <a:solidFill>
                  <a:schemeClr val="bg1"/>
                </a:solidFill>
              </a:rPr>
              <a:t> He was despised and rejected by men, a man of sorrows, and familiar with suffering. Like one from whom men hide their faces he was despised, and we esteemed him not.</a:t>
            </a:r>
          </a:p>
          <a:p>
            <a:pPr marL="0" indent="0">
              <a:buNone/>
            </a:pPr>
            <a:r>
              <a:rPr lang="en-US" baseline="30000" dirty="0" smtClean="0">
                <a:solidFill>
                  <a:schemeClr val="bg1"/>
                </a:solidFill>
              </a:rPr>
              <a:t>4</a:t>
            </a:r>
            <a:r>
              <a:rPr lang="en-US" dirty="0" smtClean="0">
                <a:solidFill>
                  <a:schemeClr val="bg1"/>
                </a:solidFill>
              </a:rPr>
              <a:t> </a:t>
            </a:r>
            <a:r>
              <a:rPr lang="en-US" dirty="0">
                <a:solidFill>
                  <a:schemeClr val="bg1"/>
                </a:solidFill>
              </a:rPr>
              <a:t>Surely he took up our infirmities and carried our sorrows, yet we considered him stricken by Elohim, smitten by him, and afflicted.</a:t>
            </a:r>
          </a:p>
          <a:p>
            <a:pPr marL="0" indent="0">
              <a:buNone/>
            </a:pPr>
            <a:r>
              <a:rPr lang="en-US" baseline="30000" dirty="0" smtClean="0">
                <a:solidFill>
                  <a:schemeClr val="bg1"/>
                </a:solidFill>
              </a:rPr>
              <a:t>5</a:t>
            </a:r>
            <a:r>
              <a:rPr lang="en-US" dirty="0" smtClean="0">
                <a:solidFill>
                  <a:schemeClr val="bg1"/>
                </a:solidFill>
              </a:rPr>
              <a:t> </a:t>
            </a:r>
            <a:r>
              <a:rPr lang="en-US" dirty="0">
                <a:solidFill>
                  <a:schemeClr val="bg1"/>
                </a:solidFill>
              </a:rPr>
              <a:t>But he was pierced for our transgressions, he was crushed for our iniquities; the punishment that brought us peace was upon him, and by his wounds we are healed.</a:t>
            </a:r>
          </a:p>
          <a:p>
            <a:pPr marL="0" indent="0">
              <a:buNone/>
            </a:pPr>
            <a:r>
              <a:rPr lang="en-US" baseline="30000" dirty="0" smtClean="0">
                <a:solidFill>
                  <a:schemeClr val="bg1"/>
                </a:solidFill>
              </a:rPr>
              <a:t>6</a:t>
            </a:r>
            <a:r>
              <a:rPr lang="en-US" dirty="0" smtClean="0">
                <a:solidFill>
                  <a:schemeClr val="bg1"/>
                </a:solidFill>
              </a:rPr>
              <a:t> </a:t>
            </a:r>
            <a:r>
              <a:rPr lang="en-US" dirty="0">
                <a:solidFill>
                  <a:schemeClr val="bg1"/>
                </a:solidFill>
              </a:rPr>
              <a:t>We all, like sheep, have gone astray, each of us has turned to his own way; and Yahuwah has laid on him the iniquity of us all.</a:t>
            </a:r>
          </a:p>
          <a:p>
            <a:pPr marL="0" indent="0">
              <a:buNone/>
            </a:pPr>
            <a:r>
              <a:rPr lang="en-US" baseline="30000" dirty="0" smtClean="0">
                <a:solidFill>
                  <a:schemeClr val="bg1"/>
                </a:solidFill>
              </a:rPr>
              <a:t>7</a:t>
            </a:r>
            <a:r>
              <a:rPr lang="en-US" dirty="0" smtClean="0">
                <a:solidFill>
                  <a:schemeClr val="bg1"/>
                </a:solidFill>
              </a:rPr>
              <a:t> </a:t>
            </a:r>
            <a:r>
              <a:rPr lang="en-US" dirty="0">
                <a:solidFill>
                  <a:schemeClr val="bg1"/>
                </a:solidFill>
              </a:rPr>
              <a:t>He was oppressed and afflicted, yet he did not open his mouth; he was led like a lamb to the slaughter, and as a sheep before her shearers is silent, so he did not open his mouth.</a:t>
            </a:r>
          </a:p>
        </p:txBody>
      </p:sp>
    </p:spTree>
    <p:extLst>
      <p:ext uri="{BB962C8B-B14F-4D97-AF65-F5344CB8AC3E}">
        <p14:creationId xmlns:p14="http://schemas.microsoft.com/office/powerpoint/2010/main" val="105417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lgn="ctr">
              <a:buNone/>
            </a:pPr>
            <a:r>
              <a:rPr lang="en-US" dirty="0" smtClean="0">
                <a:solidFill>
                  <a:schemeClr val="bg1"/>
                </a:solidFill>
                <a:cs typeface="Times New Roman" pitchFamily="18" charset="0"/>
              </a:rPr>
              <a:t>We are Called to Endure Affli</a:t>
            </a:r>
            <a:r>
              <a:rPr lang="en-US" dirty="0" smtClean="0">
                <a:solidFill>
                  <a:schemeClr val="bg1"/>
                </a:solidFill>
                <a:cs typeface="Times New Roman" pitchFamily="18" charset="0"/>
              </a:rPr>
              <a:t>ction</a:t>
            </a:r>
            <a:endParaRPr lang="en-US" dirty="0">
              <a:solidFill>
                <a:schemeClr val="bg1"/>
              </a:solidFill>
            </a:endParaRPr>
          </a:p>
          <a:p>
            <a:pPr>
              <a:buNone/>
            </a:pPr>
            <a:r>
              <a:rPr lang="en-US" dirty="0" smtClean="0">
                <a:solidFill>
                  <a:schemeClr val="bg1"/>
                </a:solidFill>
                <a:cs typeface="Times New Roman" pitchFamily="18" charset="0"/>
              </a:rPr>
              <a:t>Colossians 1:24</a:t>
            </a:r>
            <a:r>
              <a:rPr lang="en-US" dirty="0" smtClean="0">
                <a:solidFill>
                  <a:schemeClr val="bg1"/>
                </a:solidFill>
              </a:rPr>
              <a:t> </a:t>
            </a:r>
            <a:r>
              <a:rPr lang="en-US" dirty="0">
                <a:solidFill>
                  <a:schemeClr val="bg1"/>
                </a:solidFill>
              </a:rPr>
              <a:t>Now I rejoice in what was suffered for you, and I fill up in my flesh what is still lacking in regard to Messiah's afflictions, for the sake of his body, which is the assembly.</a:t>
            </a:r>
          </a:p>
          <a:p>
            <a:pPr>
              <a:buNone/>
            </a:pPr>
            <a:endParaRPr lang="en-US" dirty="0" smtClean="0">
              <a:solidFill>
                <a:schemeClr val="bg1"/>
              </a:solidFill>
              <a:cs typeface="Times New Roman" pitchFamily="18" charset="0"/>
            </a:endParaRPr>
          </a:p>
        </p:txBody>
      </p:sp>
    </p:spTree>
    <p:extLst>
      <p:ext uri="{BB962C8B-B14F-4D97-AF65-F5344CB8AC3E}">
        <p14:creationId xmlns:p14="http://schemas.microsoft.com/office/powerpoint/2010/main" val="3893892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a:buNone/>
            </a:pPr>
            <a:r>
              <a:rPr lang="en-US" dirty="0" smtClean="0">
                <a:solidFill>
                  <a:schemeClr val="bg1"/>
                </a:solidFill>
                <a:cs typeface="Times New Roman" pitchFamily="18" charset="0"/>
              </a:rPr>
              <a:t>Did You Know…</a:t>
            </a:r>
          </a:p>
          <a:p>
            <a:pPr>
              <a:buNone/>
            </a:pPr>
            <a:r>
              <a:rPr lang="en-US" dirty="0">
                <a:solidFill>
                  <a:schemeClr val="bg1"/>
                </a:solidFill>
              </a:rPr>
              <a:t>Yahuwah </a:t>
            </a:r>
            <a:r>
              <a:rPr lang="en-US" dirty="0" smtClean="0">
                <a:solidFill>
                  <a:schemeClr val="bg1"/>
                </a:solidFill>
              </a:rPr>
              <a:t>wants us to afflict ourselves.</a:t>
            </a:r>
          </a:p>
          <a:p>
            <a:pPr>
              <a:buNone/>
            </a:pPr>
            <a:r>
              <a:rPr lang="en-US" dirty="0" smtClean="0">
                <a:solidFill>
                  <a:schemeClr val="bg1"/>
                </a:solidFill>
                <a:cs typeface="Times New Roman" pitchFamily="18" charset="0"/>
              </a:rPr>
              <a:t>Example: Yom Kippur</a:t>
            </a:r>
          </a:p>
          <a:p>
            <a:pPr marL="0" indent="0">
              <a:buNone/>
            </a:pPr>
            <a:r>
              <a:rPr lang="en-US" dirty="0" err="1" smtClean="0">
                <a:solidFill>
                  <a:schemeClr val="bg1"/>
                </a:solidFill>
                <a:cs typeface="Times New Roman" pitchFamily="18" charset="0"/>
              </a:rPr>
              <a:t>Vayiqra</a:t>
            </a:r>
            <a:r>
              <a:rPr lang="en-US" dirty="0" smtClean="0">
                <a:solidFill>
                  <a:schemeClr val="bg1"/>
                </a:solidFill>
                <a:cs typeface="Times New Roman" pitchFamily="18" charset="0"/>
              </a:rPr>
              <a:t> 23:27</a:t>
            </a:r>
            <a:r>
              <a:rPr lang="en-US" dirty="0" smtClean="0">
                <a:solidFill>
                  <a:schemeClr val="bg1"/>
                </a:solidFill>
              </a:rPr>
              <a:t> </a:t>
            </a:r>
            <a:r>
              <a:rPr lang="en-US" dirty="0">
                <a:solidFill>
                  <a:schemeClr val="bg1"/>
                </a:solidFill>
              </a:rPr>
              <a:t>"The tenth day of this seventh month is the Day of Atonement. Hold a set apart assembly and </a:t>
            </a:r>
            <a:r>
              <a:rPr lang="en-US" dirty="0" smtClean="0">
                <a:solidFill>
                  <a:schemeClr val="bg1"/>
                </a:solidFill>
              </a:rPr>
              <a:t>deny (afflict) </a:t>
            </a:r>
            <a:r>
              <a:rPr lang="en-US" dirty="0">
                <a:solidFill>
                  <a:schemeClr val="bg1"/>
                </a:solidFill>
              </a:rPr>
              <a:t>yourselves, and present an offering made to Yahuwah by fire.</a:t>
            </a:r>
          </a:p>
          <a:p>
            <a:pPr marL="0" indent="0">
              <a:buNone/>
            </a:pPr>
            <a:r>
              <a:rPr lang="en-US" baseline="30000" dirty="0" smtClean="0">
                <a:solidFill>
                  <a:schemeClr val="bg1"/>
                </a:solidFill>
              </a:rPr>
              <a:t>28</a:t>
            </a:r>
            <a:r>
              <a:rPr lang="en-US" dirty="0" smtClean="0">
                <a:solidFill>
                  <a:schemeClr val="bg1"/>
                </a:solidFill>
              </a:rPr>
              <a:t> </a:t>
            </a:r>
            <a:r>
              <a:rPr lang="en-US" dirty="0">
                <a:solidFill>
                  <a:schemeClr val="bg1"/>
                </a:solidFill>
              </a:rPr>
              <a:t>Do no work on that day, because it is the Day of Atonement, when atonement is made for you before Yahuwah your Elohim.</a:t>
            </a:r>
          </a:p>
          <a:p>
            <a:pPr marL="0" indent="0">
              <a:buNone/>
            </a:pPr>
            <a:r>
              <a:rPr lang="en-US" baseline="30000" dirty="0" smtClean="0">
                <a:solidFill>
                  <a:schemeClr val="bg1"/>
                </a:solidFill>
              </a:rPr>
              <a:t>29</a:t>
            </a:r>
            <a:r>
              <a:rPr lang="en-US" dirty="0" smtClean="0">
                <a:solidFill>
                  <a:schemeClr val="bg1"/>
                </a:solidFill>
              </a:rPr>
              <a:t> </a:t>
            </a:r>
            <a:r>
              <a:rPr lang="en-US" dirty="0">
                <a:solidFill>
                  <a:schemeClr val="bg1"/>
                </a:solidFill>
              </a:rPr>
              <a:t>Anyone who does not deny himself on that day must be cut off from his people.</a:t>
            </a:r>
          </a:p>
          <a:p>
            <a:pPr>
              <a:buNone/>
            </a:pPr>
            <a:endParaRPr lang="en-US" dirty="0">
              <a:solidFill>
                <a:schemeClr val="bg1"/>
              </a:solidFill>
              <a:cs typeface="Times New Roman" pitchFamily="18" charset="0"/>
            </a:endParaRPr>
          </a:p>
        </p:txBody>
      </p:sp>
    </p:spTree>
    <p:extLst>
      <p:ext uri="{BB962C8B-B14F-4D97-AF65-F5344CB8AC3E}">
        <p14:creationId xmlns:p14="http://schemas.microsoft.com/office/powerpoint/2010/main" val="3044082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Did You Know…</a:t>
            </a:r>
          </a:p>
          <a:p>
            <a:pPr>
              <a:buNone/>
            </a:pPr>
            <a:r>
              <a:rPr lang="en-US" dirty="0" smtClean="0">
                <a:solidFill>
                  <a:schemeClr val="bg1"/>
                </a:solidFill>
              </a:rPr>
              <a:t>When we afflict ourselves (fast and pray), we tap into deeper power in the Spirit.</a:t>
            </a:r>
          </a:p>
          <a:p>
            <a:pPr>
              <a:buNone/>
            </a:pPr>
            <a:r>
              <a:rPr lang="en-US" dirty="0" smtClean="0">
                <a:solidFill>
                  <a:schemeClr val="bg1"/>
                </a:solidFill>
                <a:cs typeface="Times New Roman" pitchFamily="18" charset="0"/>
              </a:rPr>
              <a:t>Example: Casting out the spirit in a boy </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325321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62500" lnSpcReduction="20000"/>
          </a:bodyPr>
          <a:lstStyle/>
          <a:p>
            <a:pPr algn="ctr">
              <a:buNone/>
            </a:pPr>
            <a:r>
              <a:rPr lang="en-US" dirty="0" smtClean="0">
                <a:solidFill>
                  <a:schemeClr val="bg1"/>
                </a:solidFill>
                <a:cs typeface="Times New Roman" pitchFamily="18" charset="0"/>
              </a:rPr>
              <a:t>Mark 9 (KJV)</a:t>
            </a:r>
            <a:endParaRPr lang="en-US" dirty="0" smtClean="0">
              <a:solidFill>
                <a:schemeClr val="bg1"/>
              </a:solidFill>
              <a:cs typeface="Times New Roman" pitchFamily="18" charset="0"/>
            </a:endParaRPr>
          </a:p>
          <a:p>
            <a:r>
              <a:rPr lang="en-US" dirty="0">
                <a:solidFill>
                  <a:schemeClr val="bg1"/>
                </a:solidFill>
              </a:rPr>
              <a:t> </a:t>
            </a:r>
            <a:r>
              <a:rPr lang="en-US" baseline="30000" dirty="0">
                <a:solidFill>
                  <a:schemeClr val="bg1"/>
                </a:solidFill>
              </a:rPr>
              <a:t>17</a:t>
            </a:r>
            <a:r>
              <a:rPr lang="en-US" dirty="0">
                <a:solidFill>
                  <a:schemeClr val="bg1"/>
                </a:solidFill>
              </a:rPr>
              <a:t> And one of the multitude answered and said, Master, I have brought unto thee my son, which hath a dumb spirit;</a:t>
            </a:r>
          </a:p>
          <a:p>
            <a:r>
              <a:rPr lang="en-US" dirty="0">
                <a:solidFill>
                  <a:schemeClr val="bg1"/>
                </a:solidFill>
              </a:rPr>
              <a:t> </a:t>
            </a:r>
            <a:r>
              <a:rPr lang="en-US" baseline="30000" dirty="0">
                <a:solidFill>
                  <a:schemeClr val="bg1"/>
                </a:solidFill>
              </a:rPr>
              <a:t>18</a:t>
            </a:r>
            <a:r>
              <a:rPr lang="en-US" dirty="0">
                <a:solidFill>
                  <a:schemeClr val="bg1"/>
                </a:solidFill>
              </a:rPr>
              <a:t> And </a:t>
            </a:r>
            <a:r>
              <a:rPr lang="en-US" dirty="0" err="1">
                <a:solidFill>
                  <a:schemeClr val="bg1"/>
                </a:solidFill>
              </a:rPr>
              <a:t>wheresoever</a:t>
            </a:r>
            <a:r>
              <a:rPr lang="en-US" dirty="0">
                <a:solidFill>
                  <a:schemeClr val="bg1"/>
                </a:solidFill>
              </a:rPr>
              <a:t> he </a:t>
            </a:r>
            <a:r>
              <a:rPr lang="en-US" dirty="0" err="1">
                <a:solidFill>
                  <a:schemeClr val="bg1"/>
                </a:solidFill>
              </a:rPr>
              <a:t>taketh</a:t>
            </a:r>
            <a:r>
              <a:rPr lang="en-US" dirty="0">
                <a:solidFill>
                  <a:schemeClr val="bg1"/>
                </a:solidFill>
              </a:rPr>
              <a:t> him, he </a:t>
            </a:r>
            <a:r>
              <a:rPr lang="en-US" dirty="0" err="1">
                <a:solidFill>
                  <a:schemeClr val="bg1"/>
                </a:solidFill>
              </a:rPr>
              <a:t>teareth</a:t>
            </a:r>
            <a:r>
              <a:rPr lang="en-US" dirty="0">
                <a:solidFill>
                  <a:schemeClr val="bg1"/>
                </a:solidFill>
              </a:rPr>
              <a:t> him: and he </a:t>
            </a:r>
            <a:r>
              <a:rPr lang="en-US" dirty="0" err="1">
                <a:solidFill>
                  <a:schemeClr val="bg1"/>
                </a:solidFill>
              </a:rPr>
              <a:t>foameth</a:t>
            </a:r>
            <a:r>
              <a:rPr lang="en-US" dirty="0">
                <a:solidFill>
                  <a:schemeClr val="bg1"/>
                </a:solidFill>
              </a:rPr>
              <a:t>, and </a:t>
            </a:r>
            <a:r>
              <a:rPr lang="en-US" dirty="0" err="1">
                <a:solidFill>
                  <a:schemeClr val="bg1"/>
                </a:solidFill>
              </a:rPr>
              <a:t>gnasheth</a:t>
            </a:r>
            <a:r>
              <a:rPr lang="en-US" dirty="0">
                <a:solidFill>
                  <a:schemeClr val="bg1"/>
                </a:solidFill>
              </a:rPr>
              <a:t> with his teeth, and </a:t>
            </a:r>
            <a:r>
              <a:rPr lang="en-US" dirty="0" err="1">
                <a:solidFill>
                  <a:schemeClr val="bg1"/>
                </a:solidFill>
              </a:rPr>
              <a:t>pineth</a:t>
            </a:r>
            <a:r>
              <a:rPr lang="en-US" dirty="0">
                <a:solidFill>
                  <a:schemeClr val="bg1"/>
                </a:solidFill>
              </a:rPr>
              <a:t> away: and I </a:t>
            </a:r>
            <a:r>
              <a:rPr lang="en-US" dirty="0" err="1">
                <a:solidFill>
                  <a:schemeClr val="bg1"/>
                </a:solidFill>
              </a:rPr>
              <a:t>spake</a:t>
            </a:r>
            <a:r>
              <a:rPr lang="en-US" dirty="0">
                <a:solidFill>
                  <a:schemeClr val="bg1"/>
                </a:solidFill>
              </a:rPr>
              <a:t> to thy disciples that they should cast him out; and they could not.</a:t>
            </a:r>
          </a:p>
          <a:p>
            <a:r>
              <a:rPr lang="en-US" dirty="0">
                <a:solidFill>
                  <a:schemeClr val="bg1"/>
                </a:solidFill>
              </a:rPr>
              <a:t> </a:t>
            </a:r>
            <a:r>
              <a:rPr lang="en-US" baseline="30000" dirty="0">
                <a:solidFill>
                  <a:schemeClr val="bg1"/>
                </a:solidFill>
              </a:rPr>
              <a:t>19</a:t>
            </a:r>
            <a:r>
              <a:rPr lang="en-US" dirty="0">
                <a:solidFill>
                  <a:schemeClr val="bg1"/>
                </a:solidFill>
              </a:rPr>
              <a:t> He </a:t>
            </a:r>
            <a:r>
              <a:rPr lang="en-US" dirty="0" err="1">
                <a:solidFill>
                  <a:schemeClr val="bg1"/>
                </a:solidFill>
              </a:rPr>
              <a:t>answereth</a:t>
            </a:r>
            <a:r>
              <a:rPr lang="en-US" dirty="0">
                <a:solidFill>
                  <a:schemeClr val="bg1"/>
                </a:solidFill>
              </a:rPr>
              <a:t> him, and </a:t>
            </a:r>
            <a:r>
              <a:rPr lang="en-US" dirty="0" err="1">
                <a:solidFill>
                  <a:schemeClr val="bg1"/>
                </a:solidFill>
              </a:rPr>
              <a:t>saith</a:t>
            </a:r>
            <a:r>
              <a:rPr lang="en-US" dirty="0">
                <a:solidFill>
                  <a:schemeClr val="bg1"/>
                </a:solidFill>
              </a:rPr>
              <a:t>, O faithless generation, how long shall I be with you? how long shall I suffer you? bring him unto me.</a:t>
            </a:r>
          </a:p>
          <a:p>
            <a:r>
              <a:rPr lang="en-US" dirty="0">
                <a:solidFill>
                  <a:schemeClr val="bg1"/>
                </a:solidFill>
              </a:rPr>
              <a:t> </a:t>
            </a:r>
            <a:r>
              <a:rPr lang="en-US" baseline="30000" dirty="0">
                <a:solidFill>
                  <a:schemeClr val="bg1"/>
                </a:solidFill>
              </a:rPr>
              <a:t>20</a:t>
            </a:r>
            <a:r>
              <a:rPr lang="en-US" dirty="0">
                <a:solidFill>
                  <a:schemeClr val="bg1"/>
                </a:solidFill>
              </a:rPr>
              <a:t> And they brought him unto him: and when he saw him, straightway the spirit tare him; and he fell on the ground, and wallowed foaming.</a:t>
            </a:r>
          </a:p>
          <a:p>
            <a:r>
              <a:rPr lang="en-US" dirty="0">
                <a:solidFill>
                  <a:schemeClr val="bg1"/>
                </a:solidFill>
              </a:rPr>
              <a:t> </a:t>
            </a:r>
            <a:r>
              <a:rPr lang="en-US" baseline="30000" dirty="0">
                <a:solidFill>
                  <a:schemeClr val="bg1"/>
                </a:solidFill>
              </a:rPr>
              <a:t>21</a:t>
            </a:r>
            <a:r>
              <a:rPr lang="en-US" dirty="0">
                <a:solidFill>
                  <a:schemeClr val="bg1"/>
                </a:solidFill>
              </a:rPr>
              <a:t> And he asked his father, How long is it ago since this came unto him? And he said, Of a child.</a:t>
            </a:r>
          </a:p>
          <a:p>
            <a:r>
              <a:rPr lang="en-US" dirty="0">
                <a:solidFill>
                  <a:schemeClr val="bg1"/>
                </a:solidFill>
              </a:rPr>
              <a:t> </a:t>
            </a:r>
            <a:r>
              <a:rPr lang="en-US" baseline="30000" dirty="0">
                <a:solidFill>
                  <a:schemeClr val="bg1"/>
                </a:solidFill>
              </a:rPr>
              <a:t>22</a:t>
            </a:r>
            <a:r>
              <a:rPr lang="en-US" dirty="0">
                <a:solidFill>
                  <a:schemeClr val="bg1"/>
                </a:solidFill>
              </a:rPr>
              <a:t> And </a:t>
            </a:r>
            <a:r>
              <a:rPr lang="en-US" dirty="0" err="1">
                <a:solidFill>
                  <a:schemeClr val="bg1"/>
                </a:solidFill>
              </a:rPr>
              <a:t>ofttimes</a:t>
            </a:r>
            <a:r>
              <a:rPr lang="en-US" dirty="0">
                <a:solidFill>
                  <a:schemeClr val="bg1"/>
                </a:solidFill>
              </a:rPr>
              <a:t> it hath cast him into the fire, and into the waters, to destroy him: but if thou canst do any thing, have compassion on us, and help us</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3008922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algn="ctr">
              <a:buNone/>
            </a:pPr>
            <a:r>
              <a:rPr lang="en-US" dirty="0" smtClean="0">
                <a:solidFill>
                  <a:schemeClr val="bg1"/>
                </a:solidFill>
                <a:cs typeface="Times New Roman" pitchFamily="18" charset="0"/>
              </a:rPr>
              <a:t>Mark 9</a:t>
            </a:r>
            <a:endParaRPr lang="en-US" dirty="0" smtClean="0">
              <a:solidFill>
                <a:schemeClr val="bg1"/>
              </a:solidFill>
              <a:cs typeface="Times New Roman" pitchFamily="18" charset="0"/>
            </a:endParaRPr>
          </a:p>
          <a:p>
            <a:r>
              <a:rPr lang="en-US" baseline="30000" dirty="0" smtClean="0">
                <a:solidFill>
                  <a:schemeClr val="bg1"/>
                </a:solidFill>
              </a:rPr>
              <a:t>23</a:t>
            </a:r>
            <a:r>
              <a:rPr lang="en-US" dirty="0" smtClean="0">
                <a:solidFill>
                  <a:schemeClr val="bg1"/>
                </a:solidFill>
              </a:rPr>
              <a:t> </a:t>
            </a:r>
            <a:r>
              <a:rPr lang="en-US" dirty="0">
                <a:solidFill>
                  <a:schemeClr val="bg1"/>
                </a:solidFill>
              </a:rPr>
              <a:t>Jesus said unto him, If thou canst believe, all things </a:t>
            </a:r>
            <a:r>
              <a:rPr lang="en-US" i="1" dirty="0">
                <a:solidFill>
                  <a:schemeClr val="bg1"/>
                </a:solidFill>
              </a:rPr>
              <a:t>are </a:t>
            </a:r>
            <a:r>
              <a:rPr lang="en-US" dirty="0">
                <a:solidFill>
                  <a:schemeClr val="bg1"/>
                </a:solidFill>
              </a:rPr>
              <a:t>possible to him that believeth.</a:t>
            </a:r>
          </a:p>
          <a:p>
            <a:r>
              <a:rPr lang="en-US" dirty="0">
                <a:solidFill>
                  <a:schemeClr val="bg1"/>
                </a:solidFill>
              </a:rPr>
              <a:t> </a:t>
            </a:r>
            <a:r>
              <a:rPr lang="en-US" baseline="30000" dirty="0">
                <a:solidFill>
                  <a:schemeClr val="bg1"/>
                </a:solidFill>
              </a:rPr>
              <a:t>24</a:t>
            </a:r>
            <a:r>
              <a:rPr lang="en-US" dirty="0">
                <a:solidFill>
                  <a:schemeClr val="bg1"/>
                </a:solidFill>
              </a:rPr>
              <a:t> And straightway the father of the child cried out, and said with tears, Lord, I believe; help thou mine unbelief.</a:t>
            </a:r>
          </a:p>
          <a:p>
            <a:r>
              <a:rPr lang="en-US" dirty="0">
                <a:solidFill>
                  <a:schemeClr val="bg1"/>
                </a:solidFill>
              </a:rPr>
              <a:t> </a:t>
            </a:r>
            <a:r>
              <a:rPr lang="en-US" baseline="30000" dirty="0">
                <a:solidFill>
                  <a:schemeClr val="bg1"/>
                </a:solidFill>
              </a:rPr>
              <a:t>25</a:t>
            </a:r>
            <a:r>
              <a:rPr lang="en-US" dirty="0">
                <a:solidFill>
                  <a:schemeClr val="bg1"/>
                </a:solidFill>
              </a:rPr>
              <a:t> When Jesus saw that the people came running together, he rebuked the foul spirit, saying unto him, </a:t>
            </a:r>
            <a:r>
              <a:rPr lang="en-US" i="1" dirty="0">
                <a:solidFill>
                  <a:schemeClr val="bg1"/>
                </a:solidFill>
              </a:rPr>
              <a:t>Thou </a:t>
            </a:r>
            <a:r>
              <a:rPr lang="en-US" dirty="0">
                <a:solidFill>
                  <a:schemeClr val="bg1"/>
                </a:solidFill>
              </a:rPr>
              <a:t>dumb and deaf spirit, I charge thee, come out of him, and enter no more into him.</a:t>
            </a:r>
          </a:p>
          <a:p>
            <a:r>
              <a:rPr lang="en-US" dirty="0">
                <a:solidFill>
                  <a:schemeClr val="bg1"/>
                </a:solidFill>
              </a:rPr>
              <a:t> </a:t>
            </a:r>
            <a:r>
              <a:rPr lang="en-US" baseline="30000" dirty="0">
                <a:solidFill>
                  <a:schemeClr val="bg1"/>
                </a:solidFill>
              </a:rPr>
              <a:t>26</a:t>
            </a:r>
            <a:r>
              <a:rPr lang="en-US" dirty="0">
                <a:solidFill>
                  <a:schemeClr val="bg1"/>
                </a:solidFill>
              </a:rPr>
              <a:t> And </a:t>
            </a:r>
            <a:r>
              <a:rPr lang="en-US" i="1" dirty="0">
                <a:solidFill>
                  <a:schemeClr val="bg1"/>
                </a:solidFill>
              </a:rPr>
              <a:t>the spirit </a:t>
            </a:r>
            <a:r>
              <a:rPr lang="en-US" dirty="0">
                <a:solidFill>
                  <a:schemeClr val="bg1"/>
                </a:solidFill>
              </a:rPr>
              <a:t>cried, and rent him sore, and came out of him: and he was as one dead; insomuch that many said, He is dead.</a:t>
            </a:r>
          </a:p>
          <a:p>
            <a:r>
              <a:rPr lang="en-US" dirty="0">
                <a:solidFill>
                  <a:schemeClr val="bg1"/>
                </a:solidFill>
              </a:rPr>
              <a:t> </a:t>
            </a:r>
            <a:r>
              <a:rPr lang="en-US" baseline="30000" dirty="0">
                <a:solidFill>
                  <a:schemeClr val="bg1"/>
                </a:solidFill>
              </a:rPr>
              <a:t>27</a:t>
            </a:r>
            <a:r>
              <a:rPr lang="en-US" dirty="0">
                <a:solidFill>
                  <a:schemeClr val="bg1"/>
                </a:solidFill>
              </a:rPr>
              <a:t> But Jesus took him by the hand, and lifted him up; and he arose.</a:t>
            </a:r>
          </a:p>
          <a:p>
            <a:r>
              <a:rPr lang="en-US" dirty="0">
                <a:solidFill>
                  <a:schemeClr val="bg1"/>
                </a:solidFill>
              </a:rPr>
              <a:t> </a:t>
            </a:r>
            <a:r>
              <a:rPr lang="en-US" baseline="30000" dirty="0">
                <a:solidFill>
                  <a:schemeClr val="bg1"/>
                </a:solidFill>
              </a:rPr>
              <a:t>28</a:t>
            </a:r>
            <a:r>
              <a:rPr lang="en-US" dirty="0">
                <a:solidFill>
                  <a:schemeClr val="bg1"/>
                </a:solidFill>
              </a:rPr>
              <a:t> And when he was come into the house, his disciples asked him privately, Why could not we cast him out?</a:t>
            </a:r>
          </a:p>
          <a:p>
            <a:r>
              <a:rPr lang="en-US" dirty="0">
                <a:solidFill>
                  <a:schemeClr val="bg1"/>
                </a:solidFill>
              </a:rPr>
              <a:t> </a:t>
            </a:r>
            <a:r>
              <a:rPr lang="en-US" baseline="30000" dirty="0">
                <a:solidFill>
                  <a:schemeClr val="bg1"/>
                </a:solidFill>
              </a:rPr>
              <a:t>29</a:t>
            </a:r>
            <a:r>
              <a:rPr lang="en-US" dirty="0">
                <a:solidFill>
                  <a:schemeClr val="bg1"/>
                </a:solidFill>
              </a:rPr>
              <a:t> And he said unto them, This kind can come forth by nothing, but by prayer and fasting.</a:t>
            </a:r>
          </a:p>
        </p:txBody>
      </p:sp>
    </p:spTree>
    <p:extLst>
      <p:ext uri="{BB962C8B-B14F-4D97-AF65-F5344CB8AC3E}">
        <p14:creationId xmlns:p14="http://schemas.microsoft.com/office/powerpoint/2010/main" val="282863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a:buNone/>
            </a:pPr>
            <a:r>
              <a:rPr lang="en-US" dirty="0" smtClean="0">
                <a:solidFill>
                  <a:schemeClr val="bg1"/>
                </a:solidFill>
                <a:cs typeface="Times New Roman" pitchFamily="18" charset="0"/>
              </a:rPr>
              <a:t>Did You Know…</a:t>
            </a:r>
          </a:p>
          <a:p>
            <a:pPr>
              <a:buNone/>
            </a:pPr>
            <a:r>
              <a:rPr lang="en-US" dirty="0">
                <a:solidFill>
                  <a:schemeClr val="bg1"/>
                </a:solidFill>
              </a:rPr>
              <a:t>Yahuwah </a:t>
            </a:r>
            <a:r>
              <a:rPr lang="en-US" dirty="0" smtClean="0">
                <a:solidFill>
                  <a:schemeClr val="bg1"/>
                </a:solidFill>
              </a:rPr>
              <a:t>sometimes ordains </a:t>
            </a:r>
            <a:r>
              <a:rPr lang="en-US" dirty="0">
                <a:solidFill>
                  <a:schemeClr val="bg1"/>
                </a:solidFill>
              </a:rPr>
              <a:t>affliction to take his people to the next level</a:t>
            </a:r>
            <a:r>
              <a:rPr lang="en-US" dirty="0" smtClean="0">
                <a:solidFill>
                  <a:schemeClr val="bg1"/>
                </a:solidFill>
              </a:rPr>
              <a:t>.</a:t>
            </a:r>
          </a:p>
          <a:p>
            <a:pPr>
              <a:buNone/>
            </a:pPr>
            <a:r>
              <a:rPr lang="en-US" dirty="0" smtClean="0">
                <a:solidFill>
                  <a:schemeClr val="bg1"/>
                </a:solidFill>
                <a:cs typeface="Times New Roman" pitchFamily="18" charset="0"/>
              </a:rPr>
              <a:t>Example: Peter’s exhortation in his second letter</a:t>
            </a:r>
            <a:endParaRPr lang="en-US" dirty="0">
              <a:solidFill>
                <a:schemeClr val="bg1"/>
              </a:solidFill>
              <a:cs typeface="Times New Roman" pitchFamily="18" charset="0"/>
            </a:endParaRPr>
          </a:p>
        </p:txBody>
      </p:sp>
    </p:spTree>
    <p:extLst>
      <p:ext uri="{BB962C8B-B14F-4D97-AF65-F5344CB8AC3E}">
        <p14:creationId xmlns:p14="http://schemas.microsoft.com/office/powerpoint/2010/main" val="782284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buNone/>
            </a:pPr>
            <a:r>
              <a:rPr lang="en-US" baseline="30000" dirty="0" smtClean="0">
                <a:solidFill>
                  <a:schemeClr val="bg1"/>
                </a:solidFill>
              </a:rPr>
              <a:t>3</a:t>
            </a:r>
            <a:r>
              <a:rPr lang="en-US" dirty="0" smtClean="0">
                <a:solidFill>
                  <a:schemeClr val="bg1"/>
                </a:solidFill>
              </a:rPr>
              <a:t> </a:t>
            </a:r>
            <a:r>
              <a:rPr lang="en-US" dirty="0">
                <a:solidFill>
                  <a:schemeClr val="bg1"/>
                </a:solidFill>
              </a:rPr>
              <a:t>His divine power has given us everything we need for life and godliness through our knowledge of him who called us by his own glory and goodness.</a:t>
            </a:r>
          </a:p>
          <a:p>
            <a:pPr marL="0" indent="0">
              <a:buNone/>
            </a:pPr>
            <a:r>
              <a:rPr lang="en-US" baseline="30000" dirty="0" smtClean="0">
                <a:solidFill>
                  <a:schemeClr val="bg1"/>
                </a:solidFill>
              </a:rPr>
              <a:t>4</a:t>
            </a:r>
            <a:r>
              <a:rPr lang="en-US" dirty="0" smtClean="0">
                <a:solidFill>
                  <a:schemeClr val="bg1"/>
                </a:solidFill>
              </a:rPr>
              <a:t> </a:t>
            </a:r>
            <a:r>
              <a:rPr lang="en-US" dirty="0">
                <a:solidFill>
                  <a:schemeClr val="bg1"/>
                </a:solidFill>
              </a:rPr>
              <a:t>Through these he has given us his very great and precious promises, so that through them you may participate in the divine nature and escape the corruption in the world caused by evil desires.</a:t>
            </a:r>
          </a:p>
          <a:p>
            <a:pPr marL="0" indent="0">
              <a:buNone/>
            </a:pPr>
            <a:r>
              <a:rPr lang="en-US" baseline="30000" dirty="0" smtClean="0">
                <a:solidFill>
                  <a:schemeClr val="bg1"/>
                </a:solidFill>
              </a:rPr>
              <a:t>5</a:t>
            </a:r>
            <a:r>
              <a:rPr lang="en-US" dirty="0" smtClean="0">
                <a:solidFill>
                  <a:schemeClr val="bg1"/>
                </a:solidFill>
              </a:rPr>
              <a:t> </a:t>
            </a:r>
            <a:r>
              <a:rPr lang="en-US" dirty="0">
                <a:solidFill>
                  <a:schemeClr val="bg1"/>
                </a:solidFill>
              </a:rPr>
              <a:t>For this very reason, make every effort to add to your faith goodness; and to goodness, knowledge;</a:t>
            </a:r>
          </a:p>
          <a:p>
            <a:pPr marL="0" indent="0">
              <a:buNone/>
            </a:pPr>
            <a:r>
              <a:rPr lang="en-US" baseline="30000" dirty="0" smtClean="0">
                <a:solidFill>
                  <a:schemeClr val="bg1"/>
                </a:solidFill>
              </a:rPr>
              <a:t>6</a:t>
            </a:r>
            <a:r>
              <a:rPr lang="en-US" dirty="0" smtClean="0">
                <a:solidFill>
                  <a:schemeClr val="bg1"/>
                </a:solidFill>
              </a:rPr>
              <a:t> </a:t>
            </a:r>
            <a:r>
              <a:rPr lang="en-US" dirty="0">
                <a:solidFill>
                  <a:schemeClr val="bg1"/>
                </a:solidFill>
              </a:rPr>
              <a:t>and to knowledge, self-control; and to self-control, perseverance; and to perseverance, godliness;</a:t>
            </a:r>
          </a:p>
          <a:p>
            <a:pPr marL="0" indent="0">
              <a:buNone/>
            </a:pPr>
            <a:r>
              <a:rPr lang="en-US" baseline="30000" dirty="0" smtClean="0">
                <a:solidFill>
                  <a:schemeClr val="bg1"/>
                </a:solidFill>
              </a:rPr>
              <a:t>7</a:t>
            </a:r>
            <a:r>
              <a:rPr lang="en-US" dirty="0" smtClean="0">
                <a:solidFill>
                  <a:schemeClr val="bg1"/>
                </a:solidFill>
              </a:rPr>
              <a:t> </a:t>
            </a:r>
            <a:r>
              <a:rPr lang="en-US" dirty="0">
                <a:solidFill>
                  <a:schemeClr val="bg1"/>
                </a:solidFill>
              </a:rPr>
              <a:t>and to godliness, brotherly kindness; and to brotherly kindness, love.</a:t>
            </a:r>
          </a:p>
          <a:p>
            <a:pPr marL="0" indent="0">
              <a:buNone/>
            </a:pPr>
            <a:r>
              <a:rPr lang="en-US" baseline="30000" dirty="0" smtClean="0">
                <a:solidFill>
                  <a:schemeClr val="bg1"/>
                </a:solidFill>
              </a:rPr>
              <a:t>8</a:t>
            </a:r>
            <a:r>
              <a:rPr lang="en-US" dirty="0" smtClean="0">
                <a:solidFill>
                  <a:schemeClr val="bg1"/>
                </a:solidFill>
              </a:rPr>
              <a:t> </a:t>
            </a:r>
            <a:r>
              <a:rPr lang="en-US" dirty="0">
                <a:solidFill>
                  <a:schemeClr val="bg1"/>
                </a:solidFill>
              </a:rPr>
              <a:t>For if you possess these qualities in increasing measure, they will keep you from being ineffective and unproductive in your knowledge of our Master </a:t>
            </a:r>
            <a:r>
              <a:rPr lang="en-US" dirty="0" err="1">
                <a:solidFill>
                  <a:schemeClr val="bg1"/>
                </a:solidFill>
              </a:rPr>
              <a:t>Yahusha</a:t>
            </a:r>
            <a:r>
              <a:rPr lang="en-US" dirty="0">
                <a:solidFill>
                  <a:schemeClr val="bg1"/>
                </a:solidFill>
              </a:rPr>
              <a:t> Messiah.</a:t>
            </a:r>
          </a:p>
          <a:p>
            <a:pPr>
              <a:buNone/>
            </a:pPr>
            <a:endParaRPr lang="en-US" dirty="0">
              <a:solidFill>
                <a:schemeClr val="bg1"/>
              </a:solidFill>
              <a:cs typeface="Times New Roman" pitchFamily="18" charset="0"/>
            </a:endParaRPr>
          </a:p>
        </p:txBody>
      </p:sp>
    </p:spTree>
    <p:extLst>
      <p:ext uri="{BB962C8B-B14F-4D97-AF65-F5344CB8AC3E}">
        <p14:creationId xmlns:p14="http://schemas.microsoft.com/office/powerpoint/2010/main" val="3570556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4" y="657227"/>
            <a:ext cx="7846786" cy="3857625"/>
          </a:xfrm>
        </p:spPr>
        <p:txBody>
          <a:bodyPr>
            <a:normAutofit/>
          </a:bodyPr>
          <a:lstStyle/>
          <a:p>
            <a:pPr algn="ctr">
              <a:buNone/>
            </a:pPr>
            <a:r>
              <a:rPr lang="en-US" sz="4000" dirty="0" smtClean="0">
                <a:solidFill>
                  <a:schemeClr val="bg1"/>
                </a:solidFill>
              </a:rPr>
              <a:t>You Can Get More Information About </a:t>
            </a:r>
            <a:r>
              <a:rPr lang="en-US" sz="4000" dirty="0" smtClean="0">
                <a:solidFill>
                  <a:schemeClr val="bg1"/>
                </a:solidFill>
              </a:rPr>
              <a:t>Many </a:t>
            </a:r>
            <a:r>
              <a:rPr lang="en-US" sz="4000" dirty="0" smtClean="0">
                <a:solidFill>
                  <a:schemeClr val="bg1"/>
                </a:solidFill>
              </a:rPr>
              <a:t>Other Bible Study Topics From a Hebraic Perspective</a:t>
            </a:r>
          </a:p>
          <a:p>
            <a:pPr algn="ctr">
              <a:buNone/>
            </a:pPr>
            <a:r>
              <a:rPr lang="en-US" sz="4000" dirty="0" smtClean="0">
                <a:solidFill>
                  <a:schemeClr val="bg1"/>
                </a:solidFill>
              </a:rPr>
              <a:t>At My Website:</a:t>
            </a:r>
          </a:p>
          <a:p>
            <a:pPr algn="ctr">
              <a:buNone/>
            </a:pPr>
            <a:r>
              <a:rPr lang="en-US" sz="4000" dirty="0" smtClean="0">
                <a:solidFill>
                  <a:schemeClr val="bg1"/>
                </a:solidFill>
              </a:rPr>
              <a:t>www.BibleTruth.cc</a:t>
            </a:r>
            <a:endParaRPr lang="en-US" sz="4000" dirty="0">
              <a:solidFill>
                <a:schemeClr val="bg1"/>
              </a:solidFill>
            </a:endParaRPr>
          </a:p>
        </p:txBody>
      </p:sp>
    </p:spTree>
    <p:extLst>
      <p:ext uri="{BB962C8B-B14F-4D97-AF65-F5344CB8AC3E}">
        <p14:creationId xmlns:p14="http://schemas.microsoft.com/office/powerpoint/2010/main" val="2875879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503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32635</TotalTime>
  <Words>3837</Words>
  <Application>Microsoft Office PowerPoint</Application>
  <PresentationFormat>On-screen Show (16:9)</PresentationFormat>
  <Paragraphs>263</Paragraphs>
  <Slides>54</Slides>
  <Notes>54</Notes>
  <HiddenSlides>0</HiddenSlides>
  <MMClips>0</MMClips>
  <ScaleCrop>false</ScaleCrop>
  <HeadingPairs>
    <vt:vector size="4" baseType="variant">
      <vt:variant>
        <vt:lpstr>Theme</vt:lpstr>
      </vt:variant>
      <vt:variant>
        <vt:i4>8</vt:i4>
      </vt:variant>
      <vt:variant>
        <vt:lpstr>Slide Titles</vt:lpstr>
      </vt:variant>
      <vt:variant>
        <vt:i4>54</vt:i4>
      </vt:variant>
    </vt:vector>
  </HeadingPairs>
  <TitlesOfParts>
    <vt:vector size="62" baseType="lpstr">
      <vt:lpstr>Office Theme</vt:lpstr>
      <vt:lpstr>4_Office Theme</vt:lpstr>
      <vt:lpstr>10_Office Theme</vt:lpstr>
      <vt:lpstr>5_Office Theme</vt:lpstr>
      <vt:lpstr>13_Office Theme</vt:lpstr>
      <vt:lpstr>16_Office Theme</vt:lpstr>
      <vt:lpstr>3_Office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Abundant Life Ministries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Rogers, David</cp:lastModifiedBy>
  <cp:revision>324</cp:revision>
  <dcterms:created xsi:type="dcterms:W3CDTF">2012-08-10T17:43:01Z</dcterms:created>
  <dcterms:modified xsi:type="dcterms:W3CDTF">2017-04-19T01:33:30Z</dcterms:modified>
</cp:coreProperties>
</file>