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264" r:id="rId2"/>
    <p:sldId id="1183" r:id="rId3"/>
    <p:sldId id="1002" r:id="rId4"/>
    <p:sldId id="1567" r:id="rId5"/>
    <p:sldId id="1566" r:id="rId6"/>
    <p:sldId id="1568" r:id="rId7"/>
    <p:sldId id="1548" r:id="rId8"/>
    <p:sldId id="1563" r:id="rId9"/>
    <p:sldId id="1570" r:id="rId10"/>
    <p:sldId id="1571" r:id="rId11"/>
    <p:sldId id="1564" r:id="rId12"/>
    <p:sldId id="1549" r:id="rId13"/>
    <p:sldId id="1550" r:id="rId14"/>
    <p:sldId id="1565" r:id="rId15"/>
    <p:sldId id="1552" r:id="rId16"/>
    <p:sldId id="1551" r:id="rId17"/>
    <p:sldId id="1569" r:id="rId18"/>
    <p:sldId id="1553" r:id="rId19"/>
    <p:sldId id="1554" r:id="rId20"/>
    <p:sldId id="1555" r:id="rId21"/>
    <p:sldId id="1547" r:id="rId22"/>
    <p:sldId id="774"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7453" autoAdjust="0"/>
    <p:restoredTop sz="94705" autoAdjust="0"/>
  </p:normalViewPr>
  <p:slideViewPr>
    <p:cSldViewPr snapToGrid="0">
      <p:cViewPr varScale="1">
        <p:scale>
          <a:sx n="93" d="100"/>
          <a:sy n="93" d="100"/>
        </p:scale>
        <p:origin x="216" y="608"/>
      </p:cViewPr>
      <p:guideLst/>
    </p:cSldViewPr>
  </p:slideViewPr>
  <p:outlineViewPr>
    <p:cViewPr>
      <p:scale>
        <a:sx n="33" d="100"/>
        <a:sy n="33" d="100"/>
      </p:scale>
      <p:origin x="0" y="-2058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9DFE066-076E-4FCB-A0D9-5A2CC649E639}" type="datetimeFigureOut">
              <a:rPr lang="en-US" smtClean="0"/>
              <a:t>11/19/21</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257C46-5D63-4036-B9A6-820866EDF7C8}" type="slidenum">
              <a:rPr lang="en-US" smtClean="0"/>
              <a:t>‹#›</a:t>
            </a:fld>
            <a:endParaRPr lang="en-US" dirty="0"/>
          </a:p>
        </p:txBody>
      </p:sp>
    </p:spTree>
    <p:extLst>
      <p:ext uri="{BB962C8B-B14F-4D97-AF65-F5344CB8AC3E}">
        <p14:creationId xmlns:p14="http://schemas.microsoft.com/office/powerpoint/2010/main" val="30444532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55648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r>
              <a:rPr lang="en-US" err="1"/>
              <a:t>Ya’akov</a:t>
            </a:r>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a:t>
            </a:fld>
            <a:endParaRPr lang="en-US">
              <a:solidFill>
                <a:prstClr val="black"/>
              </a:solidFill>
            </a:endParaRPr>
          </a:p>
        </p:txBody>
      </p:sp>
    </p:spTree>
    <p:extLst>
      <p:ext uri="{BB962C8B-B14F-4D97-AF65-F5344CB8AC3E}">
        <p14:creationId xmlns:p14="http://schemas.microsoft.com/office/powerpoint/2010/main" val="11958187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a:t>
            </a:fld>
            <a:endParaRPr lang="en-US">
              <a:solidFill>
                <a:prstClr val="black"/>
              </a:solidFill>
            </a:endParaRPr>
          </a:p>
        </p:txBody>
      </p:sp>
    </p:spTree>
    <p:extLst>
      <p:ext uri="{BB962C8B-B14F-4D97-AF65-F5344CB8AC3E}">
        <p14:creationId xmlns:p14="http://schemas.microsoft.com/office/powerpoint/2010/main" val="19573797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a:t>
            </a:fld>
            <a:endParaRPr lang="en-US">
              <a:solidFill>
                <a:prstClr val="black"/>
              </a:solidFill>
            </a:endParaRPr>
          </a:p>
        </p:txBody>
      </p:sp>
    </p:spTree>
    <p:extLst>
      <p:ext uri="{BB962C8B-B14F-4D97-AF65-F5344CB8AC3E}">
        <p14:creationId xmlns:p14="http://schemas.microsoft.com/office/powerpoint/2010/main" val="797753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5</a:t>
            </a:fld>
            <a:endParaRPr lang="en-US">
              <a:solidFill>
                <a:prstClr val="black"/>
              </a:solidFill>
            </a:endParaRPr>
          </a:p>
        </p:txBody>
      </p:sp>
    </p:spTree>
    <p:extLst>
      <p:ext uri="{BB962C8B-B14F-4D97-AF65-F5344CB8AC3E}">
        <p14:creationId xmlns:p14="http://schemas.microsoft.com/office/powerpoint/2010/main" val="38329739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6</a:t>
            </a:fld>
            <a:endParaRPr lang="en-US">
              <a:solidFill>
                <a:prstClr val="black"/>
              </a:solidFill>
            </a:endParaRPr>
          </a:p>
        </p:txBody>
      </p:sp>
    </p:spTree>
    <p:extLst>
      <p:ext uri="{BB962C8B-B14F-4D97-AF65-F5344CB8AC3E}">
        <p14:creationId xmlns:p14="http://schemas.microsoft.com/office/powerpoint/2010/main" val="37584459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7</a:t>
            </a:fld>
            <a:endParaRPr lang="en-US">
              <a:solidFill>
                <a:prstClr val="black"/>
              </a:solidFill>
            </a:endParaRPr>
          </a:p>
        </p:txBody>
      </p:sp>
    </p:spTree>
    <p:extLst>
      <p:ext uri="{BB962C8B-B14F-4D97-AF65-F5344CB8AC3E}">
        <p14:creationId xmlns:p14="http://schemas.microsoft.com/office/powerpoint/2010/main" val="20710822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8</a:t>
            </a:fld>
            <a:endParaRPr lang="en-US">
              <a:solidFill>
                <a:prstClr val="black"/>
              </a:solidFill>
            </a:endParaRPr>
          </a:p>
        </p:txBody>
      </p:sp>
    </p:spTree>
    <p:extLst>
      <p:ext uri="{BB962C8B-B14F-4D97-AF65-F5344CB8AC3E}">
        <p14:creationId xmlns:p14="http://schemas.microsoft.com/office/powerpoint/2010/main" val="16085837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9</a:t>
            </a:fld>
            <a:endParaRPr lang="en-US">
              <a:solidFill>
                <a:prstClr val="black"/>
              </a:solidFill>
            </a:endParaRPr>
          </a:p>
        </p:txBody>
      </p:sp>
    </p:spTree>
    <p:extLst>
      <p:ext uri="{BB962C8B-B14F-4D97-AF65-F5344CB8AC3E}">
        <p14:creationId xmlns:p14="http://schemas.microsoft.com/office/powerpoint/2010/main" val="419698100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10</a:t>
            </a:fld>
            <a:endParaRPr lang="en-US">
              <a:solidFill>
                <a:prstClr val="black"/>
              </a:solidFill>
            </a:endParaRPr>
          </a:p>
        </p:txBody>
      </p:sp>
    </p:spTree>
    <p:extLst>
      <p:ext uri="{BB962C8B-B14F-4D97-AF65-F5344CB8AC3E}">
        <p14:creationId xmlns:p14="http://schemas.microsoft.com/office/powerpoint/2010/main" val="277536247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11</a:t>
            </a:fld>
            <a:endParaRPr lang="en-US">
              <a:solidFill>
                <a:prstClr val="black"/>
              </a:solidFill>
            </a:endParaRPr>
          </a:p>
        </p:txBody>
      </p:sp>
    </p:spTree>
    <p:extLst>
      <p:ext uri="{BB962C8B-B14F-4D97-AF65-F5344CB8AC3E}">
        <p14:creationId xmlns:p14="http://schemas.microsoft.com/office/powerpoint/2010/main" val="246441289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12</a:t>
            </a:fld>
            <a:endParaRPr lang="en-US">
              <a:solidFill>
                <a:prstClr val="black"/>
              </a:solidFill>
            </a:endParaRPr>
          </a:p>
        </p:txBody>
      </p:sp>
    </p:spTree>
    <p:extLst>
      <p:ext uri="{BB962C8B-B14F-4D97-AF65-F5344CB8AC3E}">
        <p14:creationId xmlns:p14="http://schemas.microsoft.com/office/powerpoint/2010/main" val="16475420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13</a:t>
            </a:fld>
            <a:endParaRPr lang="en-US">
              <a:solidFill>
                <a:prstClr val="black"/>
              </a:solidFill>
            </a:endParaRPr>
          </a:p>
        </p:txBody>
      </p:sp>
    </p:spTree>
    <p:extLst>
      <p:ext uri="{BB962C8B-B14F-4D97-AF65-F5344CB8AC3E}">
        <p14:creationId xmlns:p14="http://schemas.microsoft.com/office/powerpoint/2010/main" val="38626798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14</a:t>
            </a:fld>
            <a:endParaRPr lang="en-US">
              <a:solidFill>
                <a:prstClr val="black"/>
              </a:solidFill>
            </a:endParaRPr>
          </a:p>
        </p:txBody>
      </p:sp>
    </p:spTree>
    <p:extLst>
      <p:ext uri="{BB962C8B-B14F-4D97-AF65-F5344CB8AC3E}">
        <p14:creationId xmlns:p14="http://schemas.microsoft.com/office/powerpoint/2010/main" val="14463995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15</a:t>
            </a:fld>
            <a:endParaRPr lang="en-US">
              <a:solidFill>
                <a:prstClr val="black"/>
              </a:solidFill>
            </a:endParaRPr>
          </a:p>
        </p:txBody>
      </p:sp>
    </p:spTree>
    <p:extLst>
      <p:ext uri="{BB962C8B-B14F-4D97-AF65-F5344CB8AC3E}">
        <p14:creationId xmlns:p14="http://schemas.microsoft.com/office/powerpoint/2010/main" val="87232698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16</a:t>
            </a:fld>
            <a:endParaRPr lang="en-US">
              <a:solidFill>
                <a:prstClr val="black"/>
              </a:solidFill>
            </a:endParaRPr>
          </a:p>
        </p:txBody>
      </p:sp>
    </p:spTree>
    <p:extLst>
      <p:ext uri="{BB962C8B-B14F-4D97-AF65-F5344CB8AC3E}">
        <p14:creationId xmlns:p14="http://schemas.microsoft.com/office/powerpoint/2010/main" val="277442004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17</a:t>
            </a:fld>
            <a:endParaRPr lang="en-US">
              <a:solidFill>
                <a:prstClr val="black"/>
              </a:solidFill>
            </a:endParaRPr>
          </a:p>
        </p:txBody>
      </p:sp>
    </p:spTree>
    <p:extLst>
      <p:ext uri="{BB962C8B-B14F-4D97-AF65-F5344CB8AC3E}">
        <p14:creationId xmlns:p14="http://schemas.microsoft.com/office/powerpoint/2010/main" val="389662944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18</a:t>
            </a:fld>
            <a:endParaRPr lang="en-US">
              <a:solidFill>
                <a:prstClr val="black"/>
              </a:solidFill>
            </a:endParaRPr>
          </a:p>
        </p:txBody>
      </p:sp>
    </p:spTree>
    <p:extLst>
      <p:ext uri="{BB962C8B-B14F-4D97-AF65-F5344CB8AC3E}">
        <p14:creationId xmlns:p14="http://schemas.microsoft.com/office/powerpoint/2010/main" val="210546280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19</a:t>
            </a:fld>
            <a:endParaRPr lang="en-US">
              <a:solidFill>
                <a:prstClr val="black"/>
              </a:solidFill>
            </a:endParaRPr>
          </a:p>
        </p:txBody>
      </p:sp>
    </p:spTree>
    <p:extLst>
      <p:ext uri="{BB962C8B-B14F-4D97-AF65-F5344CB8AC3E}">
        <p14:creationId xmlns:p14="http://schemas.microsoft.com/office/powerpoint/2010/main" val="192576668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20</a:t>
            </a:fld>
            <a:endParaRPr lang="en-US">
              <a:solidFill>
                <a:prstClr val="black"/>
              </a:solidFill>
            </a:endParaRPr>
          </a:p>
        </p:txBody>
      </p:sp>
    </p:spTree>
    <p:extLst>
      <p:ext uri="{BB962C8B-B14F-4D97-AF65-F5344CB8AC3E}">
        <p14:creationId xmlns:p14="http://schemas.microsoft.com/office/powerpoint/2010/main" val="303253232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22</a:t>
            </a:fld>
            <a:endParaRPr lang="en-US" dirty="0">
              <a:solidFill>
                <a:prstClr val="black"/>
              </a:solidFill>
            </a:endParaRPr>
          </a:p>
        </p:txBody>
      </p:sp>
    </p:spTree>
    <p:extLst>
      <p:ext uri="{BB962C8B-B14F-4D97-AF65-F5344CB8AC3E}">
        <p14:creationId xmlns:p14="http://schemas.microsoft.com/office/powerpoint/2010/main" val="10490739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D5F47777-84D7-4CF1-B56F-347CA25596FD}" type="datetimeFigureOut">
              <a:rPr lang="en-US" smtClean="0"/>
              <a:t>11/19/21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30003073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11/19/21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25544057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5F47777-84D7-4CF1-B56F-347CA25596FD}" type="datetimeFigureOut">
              <a:rPr lang="en-US" smtClean="0"/>
              <a:t>11/19/21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10277157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5F47777-84D7-4CF1-B56F-347CA25596FD}" type="datetimeFigureOut">
              <a:rPr lang="en-US" smtClean="0"/>
              <a:t>11/19/21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1185107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5F47777-84D7-4CF1-B56F-347CA25596FD}" type="datetimeFigureOut">
              <a:rPr lang="en-US" smtClean="0"/>
              <a:t>11/19/21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38095194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5F47777-84D7-4CF1-B56F-347CA25596FD}" type="datetimeFigureOut">
              <a:rPr lang="en-US" smtClean="0"/>
              <a:t>11/19/21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10236550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5F47777-84D7-4CF1-B56F-347CA25596FD}" type="datetimeFigureOut">
              <a:rPr lang="en-US" smtClean="0"/>
              <a:t>11/19/21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41349045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11/19/21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29142201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11/19/21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30357195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11/19/21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2464490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11/19/21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5878562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F47777-84D7-4CF1-B56F-347CA25596FD}" type="datetimeFigureOut">
              <a:rPr lang="en-US" smtClean="0"/>
              <a:t>11/19/21</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1B01FA-5DD9-417B-ABB8-22AA979D9AE8}" type="slidenum">
              <a:rPr lang="en-US" smtClean="0"/>
              <a:t>‹#›</a:t>
            </a:fld>
            <a:endParaRPr lang="en-US" dirty="0"/>
          </a:p>
        </p:txBody>
      </p:sp>
    </p:spTree>
    <p:extLst>
      <p:ext uri="{BB962C8B-B14F-4D97-AF65-F5344CB8AC3E}">
        <p14:creationId xmlns:p14="http://schemas.microsoft.com/office/powerpoint/2010/main" val="6799925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www.bibletruth.cc/" TargetMode="External"/><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hyperlink" Target="https://www.youtube.com/channel/UCs_00x4DPn9OJH-E406Vh7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44557" y="613317"/>
            <a:ext cx="11489633" cy="6016082"/>
          </a:xfrm>
        </p:spPr>
        <p:txBody>
          <a:bodyPr>
            <a:normAutofit fontScale="85000" lnSpcReduction="20000"/>
          </a:bodyPr>
          <a:lstStyle/>
          <a:p>
            <a:pPr algn="ctr">
              <a:buNone/>
            </a:pPr>
            <a:r>
              <a:rPr lang="en-US" sz="7800" b="1" dirty="0">
                <a:solidFill>
                  <a:schemeClr val="accent1">
                    <a:lumMod val="50000"/>
                  </a:schemeClr>
                </a:solidFill>
                <a:latin typeface="Helvetica" pitchFamily="34" charset="0"/>
                <a:cs typeface="Helvetica" pitchFamily="34" charset="0"/>
              </a:rPr>
              <a:t>Shabbat Shalom</a:t>
            </a:r>
          </a:p>
          <a:p>
            <a:pPr algn="ctr">
              <a:spcAft>
                <a:spcPts val="1200"/>
              </a:spcAft>
              <a:buNone/>
            </a:pPr>
            <a:endParaRPr lang="en-US" sz="3733" b="1" dirty="0">
              <a:solidFill>
                <a:schemeClr val="tx1">
                  <a:lumMod val="95000"/>
                  <a:lumOff val="5000"/>
                </a:schemeClr>
              </a:solidFill>
              <a:latin typeface="Helvetica" pitchFamily="34" charset="0"/>
              <a:cs typeface="Helvetica" pitchFamily="34" charset="0"/>
            </a:endParaRPr>
          </a:p>
          <a:p>
            <a:pPr algn="ctr">
              <a:spcAft>
                <a:spcPts val="1200"/>
              </a:spcAft>
              <a:buNone/>
            </a:pPr>
            <a:r>
              <a:rPr lang="en-US" sz="3733" b="1" dirty="0">
                <a:solidFill>
                  <a:schemeClr val="tx1">
                    <a:lumMod val="95000"/>
                    <a:lumOff val="5000"/>
                  </a:schemeClr>
                </a:solidFill>
                <a:latin typeface="Helvetica" pitchFamily="34" charset="0"/>
                <a:cs typeface="Helvetica" pitchFamily="34" charset="0"/>
              </a:rPr>
              <a:t>Welcome to</a:t>
            </a:r>
          </a:p>
          <a:p>
            <a:pPr algn="ctr">
              <a:spcAft>
                <a:spcPts val="1200"/>
              </a:spcAft>
              <a:buNone/>
            </a:pPr>
            <a:endParaRPr lang="en-US" sz="3733" b="1" i="1"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10400" b="1" i="1" dirty="0">
                <a:solidFill>
                  <a:srgbClr val="C00000"/>
                </a:solidFill>
                <a:latin typeface="Helvetica" pitchFamily="34" charset="0"/>
                <a:cs typeface="Helvetica" pitchFamily="34" charset="0"/>
              </a:rPr>
              <a:t>The </a:t>
            </a:r>
            <a:r>
              <a:rPr lang="en-US" sz="10400" b="1" i="1" dirty="0" err="1">
                <a:solidFill>
                  <a:srgbClr val="C00000"/>
                </a:solidFill>
                <a:latin typeface="Helvetica" pitchFamily="34" charset="0"/>
                <a:cs typeface="Helvetica" pitchFamily="34" charset="0"/>
              </a:rPr>
              <a:t>Miqra</a:t>
            </a:r>
            <a:endParaRPr lang="en-US" sz="10400" b="1" i="1" dirty="0">
              <a:solidFill>
                <a:srgbClr val="C00000"/>
              </a:solidFill>
              <a:latin typeface="Helvetica" pitchFamily="34" charset="0"/>
              <a:cs typeface="Helvetica" pitchFamily="34" charset="0"/>
            </a:endParaRPr>
          </a:p>
          <a:p>
            <a:pPr marL="0" indent="0" algn="ctr">
              <a:spcBef>
                <a:spcPts val="0"/>
              </a:spcBef>
              <a:buNone/>
            </a:pPr>
            <a:endParaRPr lang="en-US" sz="5333"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5333" b="1" dirty="0">
                <a:solidFill>
                  <a:srgbClr val="C00000"/>
                </a:solidFill>
                <a:latin typeface="Helvetica" pitchFamily="34" charset="0"/>
                <a:cs typeface="Helvetica" pitchFamily="34" charset="0"/>
              </a:rPr>
              <a:t>Proclaiming the Ancient Paths</a:t>
            </a:r>
          </a:p>
          <a:p>
            <a:pPr marL="0" indent="0" algn="ctr">
              <a:spcBef>
                <a:spcPts val="0"/>
              </a:spcBef>
              <a:buNone/>
            </a:pPr>
            <a:r>
              <a:rPr lang="en-US" sz="5333" b="1" dirty="0">
                <a:solidFill>
                  <a:srgbClr val="C00000"/>
                </a:solidFill>
                <a:latin typeface="Helvetica" pitchFamily="34" charset="0"/>
                <a:cs typeface="Helvetica" pitchFamily="34" charset="0"/>
              </a:rPr>
              <a:t>of Our Biblical Roots</a:t>
            </a:r>
          </a:p>
          <a:p>
            <a:pPr marL="0" indent="0" algn="ctr">
              <a:spcBef>
                <a:spcPts val="0"/>
              </a:spcBef>
              <a:buNone/>
            </a:pPr>
            <a:endParaRPr lang="en-US" sz="5333" b="1"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5333" b="1" dirty="0">
                <a:solidFill>
                  <a:schemeClr val="tx1">
                    <a:lumMod val="95000"/>
                    <a:lumOff val="5000"/>
                  </a:schemeClr>
                </a:solidFill>
                <a:latin typeface="Helvetica" pitchFamily="34" charset="0"/>
                <a:cs typeface="Helvetica" pitchFamily="34" charset="0"/>
              </a:rPr>
              <a:t>November 20, 2021</a:t>
            </a:r>
          </a:p>
          <a:p>
            <a:pPr algn="ctr">
              <a:buNone/>
            </a:pPr>
            <a:endParaRPr lang="en-US" sz="3733" dirty="0">
              <a:solidFill>
                <a:schemeClr val="tx1">
                  <a:lumMod val="95000"/>
                  <a:lumOff val="5000"/>
                </a:schemeClr>
              </a:solidFill>
              <a:latin typeface="Helvetica" pitchFamily="34" charset="0"/>
              <a:cs typeface="Helvetica" pitchFamily="34" charset="0"/>
            </a:endParaRPr>
          </a:p>
        </p:txBody>
      </p:sp>
    </p:spTree>
    <p:extLst>
      <p:ext uri="{BB962C8B-B14F-4D97-AF65-F5344CB8AC3E}">
        <p14:creationId xmlns:p14="http://schemas.microsoft.com/office/powerpoint/2010/main" val="17036374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9338" y="598715"/>
            <a:ext cx="11948159" cy="6030684"/>
          </a:xfrm>
        </p:spPr>
        <p:txBody>
          <a:bodyPr>
            <a:normAutofit/>
          </a:bodyPr>
          <a:lstStyle/>
          <a:p>
            <a:pPr algn="ctr">
              <a:buNone/>
            </a:pPr>
            <a:r>
              <a:rPr lang="en-US" sz="5333" dirty="0">
                <a:solidFill>
                  <a:schemeClr val="bg1"/>
                </a:solidFill>
                <a:latin typeface="Helvetica" pitchFamily="34" charset="0"/>
                <a:cs typeface="Helvetica" pitchFamily="34" charset="0"/>
              </a:rPr>
              <a:t>  </a:t>
            </a:r>
          </a:p>
          <a:p>
            <a:pPr marL="0" indent="0" algn="ctr">
              <a:spcBef>
                <a:spcPts val="0"/>
              </a:spcBef>
              <a:buNone/>
            </a:pPr>
            <a:r>
              <a:rPr lang="en-US" sz="8000" b="1" dirty="0">
                <a:solidFill>
                  <a:schemeClr val="accent2">
                    <a:lumMod val="50000"/>
                  </a:schemeClr>
                </a:solidFill>
                <a:cs typeface="Helvetica" pitchFamily="34" charset="0"/>
              </a:rPr>
              <a:t>A Biblical Thanksgiving</a:t>
            </a:r>
            <a:endParaRPr lang="en-US" sz="5333" b="1" dirty="0">
              <a:solidFill>
                <a:schemeClr val="tx1">
                  <a:lumMod val="95000"/>
                  <a:lumOff val="5000"/>
                </a:schemeClr>
              </a:solidFill>
              <a:cs typeface="Helvetica" pitchFamily="34" charset="0"/>
            </a:endParaRPr>
          </a:p>
          <a:p>
            <a:pPr marL="0" indent="0" algn="ctr">
              <a:buNone/>
            </a:pPr>
            <a:endParaRPr lang="en-US" sz="5333" b="1" dirty="0">
              <a:solidFill>
                <a:schemeClr val="tx1">
                  <a:lumMod val="95000"/>
                  <a:lumOff val="5000"/>
                </a:schemeClr>
              </a:solidFill>
              <a:cs typeface="Helvetica" pitchFamily="34" charset="0"/>
            </a:endParaRPr>
          </a:p>
          <a:p>
            <a:pPr marL="0" indent="0" algn="ctr">
              <a:buNone/>
            </a:pPr>
            <a:r>
              <a:rPr lang="en-US" sz="5333" b="1" dirty="0">
                <a:solidFill>
                  <a:schemeClr val="tx1">
                    <a:lumMod val="95000"/>
                    <a:lumOff val="5000"/>
                  </a:schemeClr>
                </a:solidFill>
                <a:cs typeface="Helvetica" pitchFamily="34" charset="0"/>
              </a:rPr>
              <a:t>Responding to Yahuwah’s</a:t>
            </a:r>
          </a:p>
          <a:p>
            <a:pPr marL="0" indent="0" algn="ctr">
              <a:buNone/>
            </a:pPr>
            <a:r>
              <a:rPr lang="en-US" sz="5333" b="1" dirty="0">
                <a:solidFill>
                  <a:schemeClr val="tx1">
                    <a:lumMod val="95000"/>
                    <a:lumOff val="5000"/>
                  </a:schemeClr>
                </a:solidFill>
                <a:cs typeface="Helvetica" pitchFamily="34" charset="0"/>
              </a:rPr>
              <a:t>Works Toward Us</a:t>
            </a:r>
          </a:p>
        </p:txBody>
      </p:sp>
    </p:spTree>
    <p:extLst>
      <p:ext uri="{BB962C8B-B14F-4D97-AF65-F5344CB8AC3E}">
        <p14:creationId xmlns:p14="http://schemas.microsoft.com/office/powerpoint/2010/main" val="14584320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800" b="1" dirty="0">
                <a:solidFill>
                  <a:schemeClr val="tx1">
                    <a:lumMod val="95000"/>
                    <a:lumOff val="5000"/>
                  </a:schemeClr>
                </a:solidFill>
              </a:rPr>
              <a:t>Thanksgiving (the Holiday)</a:t>
            </a:r>
          </a:p>
          <a:p>
            <a:pPr marL="0" indent="0">
              <a:buNone/>
            </a:pPr>
            <a:r>
              <a:rPr lang="en-US" sz="4000" b="1" dirty="0"/>
              <a:t>Just one day per year?</a:t>
            </a:r>
          </a:p>
          <a:p>
            <a:pPr marL="0" indent="0">
              <a:buNone/>
            </a:pPr>
            <a:r>
              <a:rPr lang="en-US" sz="4000" b="1" dirty="0"/>
              <a:t>What’s the focus?</a:t>
            </a:r>
          </a:p>
          <a:p>
            <a:pPr marL="0" indent="0">
              <a:buNone/>
            </a:pPr>
            <a:r>
              <a:rPr lang="en-US" sz="4000" b="1" dirty="0"/>
              <a:t>How is our time spent?</a:t>
            </a:r>
          </a:p>
          <a:p>
            <a:pPr marL="0" indent="0">
              <a:buNone/>
            </a:pPr>
            <a:r>
              <a:rPr lang="en-US" sz="4000" b="1" dirty="0"/>
              <a:t>The northern kingdom is Israel had their own harvest festival. What’s wrong with that?</a:t>
            </a:r>
          </a:p>
          <a:p>
            <a:pPr marL="0" indent="0">
              <a:buNone/>
            </a:pPr>
            <a:r>
              <a:rPr lang="en-US" sz="4000" b="1" dirty="0"/>
              <a:t>In America, a sketchy history</a:t>
            </a:r>
          </a:p>
          <a:p>
            <a:pPr marL="0" indent="0" algn="ctr">
              <a:buNone/>
            </a:pPr>
            <a:endParaRPr lang="en-US" sz="4800" b="1" dirty="0">
              <a:solidFill>
                <a:schemeClr val="tx1">
                  <a:lumMod val="95000"/>
                  <a:lumOff val="5000"/>
                </a:schemeClr>
              </a:solidFill>
            </a:endParaRPr>
          </a:p>
        </p:txBody>
      </p:sp>
    </p:spTree>
    <p:extLst>
      <p:ext uri="{BB962C8B-B14F-4D97-AF65-F5344CB8AC3E}">
        <p14:creationId xmlns:p14="http://schemas.microsoft.com/office/powerpoint/2010/main" val="31827193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800" b="1" dirty="0">
                <a:solidFill>
                  <a:schemeClr val="tx1">
                    <a:lumMod val="95000"/>
                    <a:lumOff val="5000"/>
                  </a:schemeClr>
                </a:solidFill>
              </a:rPr>
              <a:t>Thanksgiving (a Biblical response)</a:t>
            </a:r>
          </a:p>
          <a:p>
            <a:pPr marL="0" indent="0">
              <a:buNone/>
            </a:pPr>
            <a:r>
              <a:rPr lang="en-US" sz="4000" b="1" dirty="0"/>
              <a:t>Every day of the year</a:t>
            </a:r>
          </a:p>
          <a:p>
            <a:pPr marL="0" indent="0">
              <a:buNone/>
            </a:pPr>
            <a:r>
              <a:rPr lang="en-US" sz="4000" b="1" dirty="0"/>
              <a:t>Our focus is on Yahuwah’s goodness</a:t>
            </a:r>
          </a:p>
          <a:p>
            <a:pPr marL="0" indent="0">
              <a:buNone/>
            </a:pPr>
            <a:r>
              <a:rPr lang="en-US" sz="4000" b="1" dirty="0"/>
              <a:t>Our time is spent praying and praising</a:t>
            </a:r>
          </a:p>
          <a:p>
            <a:pPr marL="0" indent="0">
              <a:buNone/>
            </a:pPr>
            <a:r>
              <a:rPr lang="en-US" sz="4000" b="1" dirty="0"/>
              <a:t>The harvest festival is Sukkot</a:t>
            </a:r>
          </a:p>
          <a:p>
            <a:pPr marL="0" indent="0">
              <a:buNone/>
            </a:pPr>
            <a:r>
              <a:rPr lang="en-US" sz="4000" b="1" dirty="0"/>
              <a:t>Wherever there are sons of Israel, they remember Him</a:t>
            </a:r>
          </a:p>
          <a:p>
            <a:pPr marL="0" indent="0" algn="ctr">
              <a:buNone/>
            </a:pPr>
            <a:endParaRPr lang="en-US" sz="4800" b="1" dirty="0">
              <a:solidFill>
                <a:schemeClr val="tx1">
                  <a:lumMod val="95000"/>
                  <a:lumOff val="5000"/>
                </a:schemeClr>
              </a:solidFill>
            </a:endParaRPr>
          </a:p>
        </p:txBody>
      </p:sp>
    </p:spTree>
    <p:extLst>
      <p:ext uri="{BB962C8B-B14F-4D97-AF65-F5344CB8AC3E}">
        <p14:creationId xmlns:p14="http://schemas.microsoft.com/office/powerpoint/2010/main" val="20355439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800" b="1" dirty="0">
                <a:solidFill>
                  <a:schemeClr val="tx1">
                    <a:lumMod val="95000"/>
                    <a:lumOff val="5000"/>
                  </a:schemeClr>
                </a:solidFill>
              </a:rPr>
              <a:t>Psalm 117</a:t>
            </a:r>
          </a:p>
          <a:p>
            <a:pPr marL="0" indent="0">
              <a:buNone/>
            </a:pPr>
            <a:r>
              <a:rPr lang="en-US" sz="4000" b="1" dirty="0"/>
              <a:t>Praise Yahuwah, all nations; Laud Him, all peoples!</a:t>
            </a:r>
          </a:p>
          <a:p>
            <a:pPr marL="0" indent="0">
              <a:buNone/>
            </a:pPr>
            <a:r>
              <a:rPr lang="en-US" sz="4000" b="1" dirty="0"/>
              <a:t>For His lovingkindness is great toward us, And the truth of Yahuwah is everlasting. </a:t>
            </a:r>
            <a:r>
              <a:rPr lang="en-US" sz="4000" b="1" dirty="0" err="1"/>
              <a:t>Hallelu</a:t>
            </a:r>
            <a:r>
              <a:rPr lang="en-US" sz="4000" b="1" dirty="0"/>
              <a:t> Yah!</a:t>
            </a:r>
          </a:p>
          <a:p>
            <a:pPr marL="0" indent="0">
              <a:buNone/>
            </a:pPr>
            <a:r>
              <a:rPr lang="he-IL" sz="4000" dirty="0"/>
              <a:t>חֶ֫סֶד </a:t>
            </a:r>
            <a:r>
              <a:rPr lang="en-US" dirty="0"/>
              <a:t> </a:t>
            </a:r>
            <a:r>
              <a:rPr lang="en-US" sz="4000" dirty="0"/>
              <a:t>(</a:t>
            </a:r>
            <a:r>
              <a:rPr lang="en-US" sz="4000" dirty="0" err="1"/>
              <a:t>chesed</a:t>
            </a:r>
            <a:r>
              <a:rPr lang="en-US" sz="4000" dirty="0"/>
              <a:t>) goodness, kindness; love, loving-kindness</a:t>
            </a:r>
            <a:endParaRPr lang="en-US" dirty="0"/>
          </a:p>
          <a:p>
            <a:pPr marL="0" indent="0">
              <a:buNone/>
            </a:pPr>
            <a:endParaRPr lang="en-US" sz="4000" b="1" dirty="0"/>
          </a:p>
          <a:p>
            <a:pPr marL="0" indent="0" algn="ctr">
              <a:buNone/>
            </a:pPr>
            <a:endParaRPr lang="en-US" sz="4800" b="1" dirty="0">
              <a:solidFill>
                <a:schemeClr val="tx1">
                  <a:lumMod val="95000"/>
                  <a:lumOff val="5000"/>
                </a:schemeClr>
              </a:solidFill>
            </a:endParaRPr>
          </a:p>
        </p:txBody>
      </p:sp>
    </p:spTree>
    <p:extLst>
      <p:ext uri="{BB962C8B-B14F-4D97-AF65-F5344CB8AC3E}">
        <p14:creationId xmlns:p14="http://schemas.microsoft.com/office/powerpoint/2010/main" val="758335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800" b="1" dirty="0">
                <a:solidFill>
                  <a:schemeClr val="tx1">
                    <a:lumMod val="95000"/>
                    <a:lumOff val="5000"/>
                  </a:schemeClr>
                </a:solidFill>
              </a:rPr>
              <a:t>Psalm 136</a:t>
            </a:r>
          </a:p>
          <a:p>
            <a:pPr marL="0" indent="0">
              <a:buNone/>
            </a:pPr>
            <a:r>
              <a:rPr lang="he-IL" dirty="0"/>
              <a:t>‎</a:t>
            </a:r>
            <a:r>
              <a:rPr lang="he-IL" sz="4000" dirty="0"/>
              <a:t>הוֹד֣וּ לַיהוָ֣ה </a:t>
            </a:r>
            <a:r>
              <a:rPr lang="he-IL" sz="4000" dirty="0" err="1"/>
              <a:t>כִּי־ט֑וֹב</a:t>
            </a:r>
            <a:r>
              <a:rPr lang="he-IL" sz="4000" dirty="0"/>
              <a:t> כִּ֖י לְעוֹלָ֣ם חַסְדּֽוֹ</a:t>
            </a:r>
            <a:endParaRPr lang="en-US" dirty="0"/>
          </a:p>
          <a:p>
            <a:pPr marL="0" indent="0">
              <a:buNone/>
            </a:pPr>
            <a:r>
              <a:rPr lang="en-US" sz="4000" b="1" dirty="0" err="1"/>
              <a:t>Hodu</a:t>
            </a:r>
            <a:r>
              <a:rPr lang="en-US" sz="4000" b="1" dirty="0"/>
              <a:t> </a:t>
            </a:r>
            <a:r>
              <a:rPr lang="en-US" sz="4000" b="1" dirty="0" err="1"/>
              <a:t>leYahuwah</a:t>
            </a:r>
            <a:r>
              <a:rPr lang="en-US" sz="4000" b="1" dirty="0"/>
              <a:t> </a:t>
            </a:r>
            <a:r>
              <a:rPr lang="en-US" sz="4000" b="1" dirty="0" err="1"/>
              <a:t>ki</a:t>
            </a:r>
            <a:r>
              <a:rPr lang="en-US" sz="4000" b="1" dirty="0"/>
              <a:t> tov; </a:t>
            </a:r>
            <a:r>
              <a:rPr lang="en-US" sz="4000" b="1" dirty="0" err="1"/>
              <a:t>ki</a:t>
            </a:r>
            <a:r>
              <a:rPr lang="en-US" sz="4000" b="1" dirty="0"/>
              <a:t> </a:t>
            </a:r>
            <a:r>
              <a:rPr lang="en-US" sz="4000" b="1" dirty="0" err="1"/>
              <a:t>leolam</a:t>
            </a:r>
            <a:r>
              <a:rPr lang="en-US" sz="4000" b="1" dirty="0"/>
              <a:t> </a:t>
            </a:r>
            <a:r>
              <a:rPr lang="en-US" sz="4000" b="1" dirty="0" err="1"/>
              <a:t>chasdo</a:t>
            </a:r>
            <a:endParaRPr lang="en-US" sz="4000" b="1" dirty="0"/>
          </a:p>
          <a:p>
            <a:pPr marL="0" indent="0">
              <a:buNone/>
            </a:pPr>
            <a:r>
              <a:rPr lang="en-US" sz="4000" b="1" dirty="0"/>
              <a:t>Give thanks to Yahuwah, for he is good</a:t>
            </a:r>
          </a:p>
          <a:p>
            <a:pPr marL="0" indent="0">
              <a:buNone/>
            </a:pPr>
            <a:r>
              <a:rPr lang="en-US" sz="4000" b="1" dirty="0"/>
              <a:t>Response “His love endures forever”</a:t>
            </a:r>
          </a:p>
          <a:p>
            <a:pPr marL="0" indent="0" algn="ctr">
              <a:buNone/>
            </a:pPr>
            <a:endParaRPr lang="en-US" sz="4800" b="1" dirty="0">
              <a:solidFill>
                <a:schemeClr val="tx1">
                  <a:lumMod val="95000"/>
                  <a:lumOff val="5000"/>
                </a:schemeClr>
              </a:solidFill>
            </a:endParaRPr>
          </a:p>
        </p:txBody>
      </p:sp>
    </p:spTree>
    <p:extLst>
      <p:ext uri="{BB962C8B-B14F-4D97-AF65-F5344CB8AC3E}">
        <p14:creationId xmlns:p14="http://schemas.microsoft.com/office/powerpoint/2010/main" val="32081714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800" b="1" dirty="0">
                <a:solidFill>
                  <a:schemeClr val="tx1">
                    <a:lumMod val="95000"/>
                    <a:lumOff val="5000"/>
                  </a:schemeClr>
                </a:solidFill>
              </a:rPr>
              <a:t>Psalm 65</a:t>
            </a:r>
          </a:p>
          <a:p>
            <a:pPr marL="0" indent="0">
              <a:buNone/>
            </a:pPr>
            <a:r>
              <a:rPr lang="en-US" sz="4000" b="1" dirty="0"/>
              <a:t>Thank Him for his Redemption (</a:t>
            </a:r>
            <a:r>
              <a:rPr lang="en-US" sz="4000" b="1" dirty="0" err="1"/>
              <a:t>vss</a:t>
            </a:r>
            <a:r>
              <a:rPr lang="en-US" sz="4000" b="1" dirty="0"/>
              <a:t> 1-4)</a:t>
            </a:r>
          </a:p>
          <a:p>
            <a:pPr marL="0" indent="0">
              <a:buNone/>
            </a:pPr>
            <a:r>
              <a:rPr lang="en-US" sz="4000" b="1" dirty="0"/>
              <a:t>Thank Him for his Creation (</a:t>
            </a:r>
            <a:r>
              <a:rPr lang="en-US" sz="4000" b="1" dirty="0" err="1"/>
              <a:t>vss</a:t>
            </a:r>
            <a:r>
              <a:rPr lang="en-US" sz="4000" b="1" dirty="0"/>
              <a:t> 5-8)</a:t>
            </a:r>
          </a:p>
          <a:p>
            <a:pPr marL="0" indent="0">
              <a:buNone/>
            </a:pPr>
            <a:r>
              <a:rPr lang="en-US" sz="4000" b="1" dirty="0"/>
              <a:t>Thank Him for his Provision (</a:t>
            </a:r>
            <a:r>
              <a:rPr lang="en-US" sz="4000" b="1" dirty="0" err="1"/>
              <a:t>vss</a:t>
            </a:r>
            <a:r>
              <a:rPr lang="en-US" sz="4000" b="1" dirty="0"/>
              <a:t> 9-13)</a:t>
            </a:r>
          </a:p>
        </p:txBody>
      </p:sp>
    </p:spTree>
    <p:extLst>
      <p:ext uri="{BB962C8B-B14F-4D97-AF65-F5344CB8AC3E}">
        <p14:creationId xmlns:p14="http://schemas.microsoft.com/office/powerpoint/2010/main" val="35476450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800" b="1" dirty="0">
                <a:solidFill>
                  <a:schemeClr val="tx1">
                    <a:lumMod val="95000"/>
                    <a:lumOff val="5000"/>
                  </a:schemeClr>
                </a:solidFill>
              </a:rPr>
              <a:t>Psalm 65:1</a:t>
            </a:r>
          </a:p>
          <a:p>
            <a:pPr marL="0" indent="0">
              <a:buNone/>
            </a:pPr>
            <a:r>
              <a:rPr lang="en-US" sz="4000" b="1" dirty="0"/>
              <a:t>For the choir director. A Psalm of David. A Song. </a:t>
            </a:r>
            <a:r>
              <a:rPr lang="en-US" sz="4000" b="1" u="sng" dirty="0"/>
              <a:t>There will be silence before You</a:t>
            </a:r>
            <a:r>
              <a:rPr lang="en-US" sz="4000" b="1" dirty="0"/>
              <a:t>, [and] praise in Zion, O Elohim, And to You the vow will be performed.</a:t>
            </a:r>
          </a:p>
        </p:txBody>
      </p:sp>
    </p:spTree>
    <p:extLst>
      <p:ext uri="{BB962C8B-B14F-4D97-AF65-F5344CB8AC3E}">
        <p14:creationId xmlns:p14="http://schemas.microsoft.com/office/powerpoint/2010/main" val="10330079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800" b="1" dirty="0">
                <a:solidFill>
                  <a:schemeClr val="tx1">
                    <a:lumMod val="95000"/>
                    <a:lumOff val="5000"/>
                  </a:schemeClr>
                </a:solidFill>
              </a:rPr>
              <a:t>Isaiah 53:13-15 - Silence</a:t>
            </a:r>
          </a:p>
          <a:p>
            <a:pPr marL="0" indent="0">
              <a:buNone/>
            </a:pPr>
            <a:r>
              <a:rPr lang="en-US" sz="4000" b="1" dirty="0"/>
              <a:t>Behold, My servant will prosper, He will be high and lifted up and greatly exalted. </a:t>
            </a:r>
            <a:r>
              <a:rPr lang="en-US" sz="4000" b="1" u="sng" dirty="0"/>
              <a:t>Just as many were astonished at you</a:t>
            </a:r>
            <a:r>
              <a:rPr lang="en-US" sz="4000" b="1" dirty="0"/>
              <a:t>, So His appearance was marred more than any man And His form more than the sons of men. Thus He will sprinkle many nations, </a:t>
            </a:r>
            <a:r>
              <a:rPr lang="en-US" sz="4000" b="1" u="sng" dirty="0"/>
              <a:t>Kings will shut their mouths on account of Him</a:t>
            </a:r>
            <a:r>
              <a:rPr lang="en-US" sz="4000" b="1" dirty="0"/>
              <a:t>; For what had not been told them they will see, And what they had not heard they will understand.</a:t>
            </a:r>
          </a:p>
        </p:txBody>
      </p:sp>
    </p:spTree>
    <p:extLst>
      <p:ext uri="{BB962C8B-B14F-4D97-AF65-F5344CB8AC3E}">
        <p14:creationId xmlns:p14="http://schemas.microsoft.com/office/powerpoint/2010/main" val="1726390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800" b="1" dirty="0">
                <a:solidFill>
                  <a:schemeClr val="tx1">
                    <a:lumMod val="95000"/>
                    <a:lumOff val="5000"/>
                  </a:schemeClr>
                </a:solidFill>
              </a:rPr>
              <a:t>Psalm 65:2-3 Thank Him for His Redemption</a:t>
            </a:r>
          </a:p>
          <a:p>
            <a:pPr marL="0" indent="0">
              <a:buNone/>
            </a:pPr>
            <a:r>
              <a:rPr lang="en-US" sz="4000" b="1" dirty="0"/>
              <a:t>O You who hear prayer, To You all men come.</a:t>
            </a:r>
          </a:p>
          <a:p>
            <a:pPr marL="0" indent="0">
              <a:buNone/>
            </a:pPr>
            <a:r>
              <a:rPr lang="en-US" sz="4000" b="1" dirty="0"/>
              <a:t>Iniquities prevail against me; As for our transgressions, </a:t>
            </a:r>
            <a:r>
              <a:rPr lang="en-US" sz="4000" b="1" u="sng" dirty="0"/>
              <a:t>You forgive them</a:t>
            </a:r>
            <a:r>
              <a:rPr lang="en-US" sz="4000" b="1" dirty="0"/>
              <a:t>.</a:t>
            </a:r>
          </a:p>
        </p:txBody>
      </p:sp>
    </p:spTree>
    <p:extLst>
      <p:ext uri="{BB962C8B-B14F-4D97-AF65-F5344CB8AC3E}">
        <p14:creationId xmlns:p14="http://schemas.microsoft.com/office/powerpoint/2010/main" val="18513166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800" b="1" dirty="0">
                <a:solidFill>
                  <a:schemeClr val="tx1">
                    <a:lumMod val="95000"/>
                    <a:lumOff val="5000"/>
                  </a:schemeClr>
                </a:solidFill>
              </a:rPr>
              <a:t>Psalm 65:4</a:t>
            </a:r>
          </a:p>
          <a:p>
            <a:pPr marL="0" indent="0">
              <a:buNone/>
            </a:pPr>
            <a:r>
              <a:rPr lang="en-US" sz="4000" b="1" dirty="0"/>
              <a:t>How blessed is the one whom You choose and bring near [to You] To dwell in Your courts. We will be satisfied with the goodness of Your house, Your holy temple.</a:t>
            </a:r>
          </a:p>
        </p:txBody>
      </p:sp>
    </p:spTree>
    <p:extLst>
      <p:ext uri="{BB962C8B-B14F-4D97-AF65-F5344CB8AC3E}">
        <p14:creationId xmlns:p14="http://schemas.microsoft.com/office/powerpoint/2010/main" val="36913828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800" b="1" dirty="0">
                <a:solidFill>
                  <a:schemeClr val="tx1">
                    <a:lumMod val="95000"/>
                    <a:lumOff val="5000"/>
                  </a:schemeClr>
                </a:solidFill>
              </a:rPr>
              <a:t>Psalm 65:5-8 For His Creation</a:t>
            </a:r>
          </a:p>
          <a:p>
            <a:pPr marL="0" indent="0">
              <a:buNone/>
            </a:pPr>
            <a:r>
              <a:rPr lang="en-US" sz="4000" b="1" dirty="0"/>
              <a:t>By awesome [deeds] You answer us in righteousness, O Elohim of our salvation, You who are the trust of all the ends of the earth and of the farthest sea; Who establishes the mountains by His strength, Being girded with might; Who stills the roaring of the seas, The roaring of their waves, And the tumult of the peoples. They who dwell in the ends [of the earth] stand in awe of Your signs; You make the dawn and the sunset shout for joy.</a:t>
            </a:r>
          </a:p>
        </p:txBody>
      </p:sp>
    </p:spTree>
    <p:extLst>
      <p:ext uri="{BB962C8B-B14F-4D97-AF65-F5344CB8AC3E}">
        <p14:creationId xmlns:p14="http://schemas.microsoft.com/office/powerpoint/2010/main" val="1196993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800" b="1" dirty="0">
                <a:solidFill>
                  <a:schemeClr val="tx1">
                    <a:lumMod val="95000"/>
                    <a:lumOff val="5000"/>
                  </a:schemeClr>
                </a:solidFill>
              </a:rPr>
              <a:t>Psalm 65:9-10 His Provision</a:t>
            </a:r>
          </a:p>
          <a:p>
            <a:pPr marL="0" indent="0">
              <a:buNone/>
            </a:pPr>
            <a:r>
              <a:rPr lang="en-US" sz="4000" b="1" dirty="0"/>
              <a:t>You visit the earth and cause it to overflow; You greatly enrich it; The stream of Elohim is full of water; You prepare their grain, for thus You prepare the earth. You water its furrows abundantly, You settle its ridges, You soften it with showers, You bless its growth.</a:t>
            </a:r>
          </a:p>
        </p:txBody>
      </p:sp>
    </p:spTree>
    <p:extLst>
      <p:ext uri="{BB962C8B-B14F-4D97-AF65-F5344CB8AC3E}">
        <p14:creationId xmlns:p14="http://schemas.microsoft.com/office/powerpoint/2010/main" val="904025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800" b="1" dirty="0">
                <a:solidFill>
                  <a:schemeClr val="tx1">
                    <a:lumMod val="95000"/>
                    <a:lumOff val="5000"/>
                  </a:schemeClr>
                </a:solidFill>
              </a:rPr>
              <a:t>Psalm 65:11-13</a:t>
            </a:r>
          </a:p>
          <a:p>
            <a:pPr marL="0" indent="0">
              <a:buNone/>
            </a:pPr>
            <a:r>
              <a:rPr lang="en-US" sz="4000" b="1" dirty="0"/>
              <a:t>You have crowned the year with Your bounty, And Your paths drip [with] fatness. The pastures of the wilderness drip, And the hills gird themselves with rejoicing. The meadows are clothed with flocks And the valleys are covered with grain; They shout for joy, yes, they sing.</a:t>
            </a:r>
          </a:p>
        </p:txBody>
      </p:sp>
    </p:spTree>
    <p:extLst>
      <p:ext uri="{BB962C8B-B14F-4D97-AF65-F5344CB8AC3E}">
        <p14:creationId xmlns:p14="http://schemas.microsoft.com/office/powerpoint/2010/main" val="39731529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800" b="1" dirty="0">
                <a:solidFill>
                  <a:schemeClr val="tx1">
                    <a:lumMod val="95000"/>
                    <a:lumOff val="5000"/>
                  </a:schemeClr>
                </a:solidFill>
              </a:rPr>
              <a:t>Psalm 50:22-23</a:t>
            </a:r>
          </a:p>
          <a:p>
            <a:pPr marL="0" indent="0">
              <a:buNone/>
            </a:pPr>
            <a:r>
              <a:rPr lang="en-US" sz="4000" b="1" dirty="0"/>
              <a:t>"Now consider this, you who forget Elohim, Or I will tear [you] in pieces, and there will be none to deliver. He who offers a sacrifice of thanksgiving honors Me; And to him who orders [his] way I shall show the salvation of Elohim."</a:t>
            </a:r>
          </a:p>
        </p:txBody>
      </p:sp>
    </p:spTree>
    <p:extLst>
      <p:ext uri="{BB962C8B-B14F-4D97-AF65-F5344CB8AC3E}">
        <p14:creationId xmlns:p14="http://schemas.microsoft.com/office/powerpoint/2010/main" val="27722382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800" b="1" dirty="0">
                <a:solidFill>
                  <a:schemeClr val="tx1">
                    <a:lumMod val="95000"/>
                    <a:lumOff val="5000"/>
                  </a:schemeClr>
                </a:solidFill>
              </a:rPr>
              <a:t>Philippians 4:6-7</a:t>
            </a:r>
          </a:p>
          <a:p>
            <a:pPr marL="0" indent="0" algn="ctr">
              <a:buNone/>
            </a:pPr>
            <a:r>
              <a:rPr lang="en-US" sz="4800" b="1" dirty="0">
                <a:solidFill>
                  <a:schemeClr val="tx1">
                    <a:lumMod val="95000"/>
                    <a:lumOff val="5000"/>
                  </a:schemeClr>
                </a:solidFill>
              </a:rPr>
              <a:t>Thanksgiving Should Accompany Our Prayers</a:t>
            </a:r>
          </a:p>
          <a:p>
            <a:pPr marL="0" indent="0">
              <a:buNone/>
            </a:pPr>
            <a:r>
              <a:rPr lang="en-US" sz="4000" b="1" dirty="0"/>
              <a:t>Be anxious for nothing, but in everything by prayer and supplication with thanksgiving let your requests be made known to Elohim. And the peace of Elohim, which surpasses all comprehension, will guard your hearts and your minds in Messiah </a:t>
            </a:r>
            <a:r>
              <a:rPr lang="en-US" sz="4000" b="1" dirty="0" err="1"/>
              <a:t>Yahusha</a:t>
            </a:r>
            <a:r>
              <a:rPr lang="en-US" sz="4000" b="1" dirty="0"/>
              <a:t>.</a:t>
            </a:r>
          </a:p>
        </p:txBody>
      </p:sp>
    </p:spTree>
    <p:extLst>
      <p:ext uri="{BB962C8B-B14F-4D97-AF65-F5344CB8AC3E}">
        <p14:creationId xmlns:p14="http://schemas.microsoft.com/office/powerpoint/2010/main" val="34471164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800" b="1" dirty="0">
                <a:solidFill>
                  <a:schemeClr val="tx1">
                    <a:lumMod val="95000"/>
                    <a:lumOff val="5000"/>
                  </a:schemeClr>
                </a:solidFill>
              </a:rPr>
              <a:t>Colossians 4:2</a:t>
            </a:r>
          </a:p>
          <a:p>
            <a:pPr marL="0" indent="0" algn="ctr">
              <a:buNone/>
            </a:pPr>
            <a:r>
              <a:rPr lang="en-US" sz="4800" b="1" dirty="0">
                <a:solidFill>
                  <a:schemeClr val="tx1">
                    <a:lumMod val="95000"/>
                    <a:lumOff val="5000"/>
                  </a:schemeClr>
                </a:solidFill>
              </a:rPr>
              <a:t>Thanksgiving Should Accompany Our Prayers</a:t>
            </a:r>
          </a:p>
          <a:p>
            <a:pPr marL="0" indent="0">
              <a:buNone/>
            </a:pPr>
            <a:r>
              <a:rPr lang="en-US" sz="4000" b="1" dirty="0"/>
              <a:t>Devote yourselves to prayer, keeping alert in it with thanksgiving;</a:t>
            </a:r>
          </a:p>
        </p:txBody>
      </p:sp>
    </p:spTree>
    <p:extLst>
      <p:ext uri="{BB962C8B-B14F-4D97-AF65-F5344CB8AC3E}">
        <p14:creationId xmlns:p14="http://schemas.microsoft.com/office/powerpoint/2010/main" val="42042005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800" b="1" dirty="0">
                <a:solidFill>
                  <a:schemeClr val="tx1">
                    <a:lumMod val="95000"/>
                    <a:lumOff val="5000"/>
                  </a:schemeClr>
                </a:solidFill>
              </a:rPr>
              <a:t>Psalm 69:29-32</a:t>
            </a:r>
          </a:p>
          <a:p>
            <a:pPr marL="0" indent="0">
              <a:buNone/>
            </a:pPr>
            <a:r>
              <a:rPr lang="en-US" sz="4000" b="1" dirty="0"/>
              <a:t>But I am afflicted and in pain; May Your salvation, O Elohim, set me [securely] on high. </a:t>
            </a:r>
            <a:r>
              <a:rPr lang="en-US" sz="4000" b="1" u="sng" dirty="0"/>
              <a:t>I will praise the name of Elohim with song And magnify Him with thanksgiving</a:t>
            </a:r>
            <a:r>
              <a:rPr lang="en-US" sz="4000" b="1" dirty="0"/>
              <a:t>. </a:t>
            </a:r>
            <a:r>
              <a:rPr lang="en-US" sz="4000" b="1" u="sng" dirty="0"/>
              <a:t>And it will please Yahuwah</a:t>
            </a:r>
            <a:r>
              <a:rPr lang="en-US" sz="4000" b="1" dirty="0"/>
              <a:t> better than an ox [Or] a young bull with horns and hoofs. The humble have seen [it and] are glad; You who seek Elohim, let your heart revive.</a:t>
            </a:r>
          </a:p>
        </p:txBody>
      </p:sp>
    </p:spTree>
    <p:extLst>
      <p:ext uri="{BB962C8B-B14F-4D97-AF65-F5344CB8AC3E}">
        <p14:creationId xmlns:p14="http://schemas.microsoft.com/office/powerpoint/2010/main" val="11435681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800" b="1" dirty="0">
                <a:solidFill>
                  <a:schemeClr val="tx1">
                    <a:lumMod val="95000"/>
                    <a:lumOff val="5000"/>
                  </a:schemeClr>
                </a:solidFill>
              </a:rPr>
              <a:t>Psalm 95:1-3</a:t>
            </a:r>
          </a:p>
          <a:p>
            <a:pPr marL="0" indent="0">
              <a:buNone/>
            </a:pPr>
            <a:r>
              <a:rPr lang="en-US" sz="4000" b="1" dirty="0"/>
              <a:t>O come, let us sing for joy to Yahuwah, Let us shout joyfully to the rock of our salvation. Let us come before His presence </a:t>
            </a:r>
            <a:r>
              <a:rPr lang="en-US" sz="4000" b="1" u="sng" dirty="0"/>
              <a:t>with thanksgiving</a:t>
            </a:r>
            <a:r>
              <a:rPr lang="en-US" sz="4000" b="1" dirty="0"/>
              <a:t>, Let us shout joyfully to Him with psalms. For Yahuwah is a great Elohim And a great King above all gods,</a:t>
            </a:r>
          </a:p>
        </p:txBody>
      </p:sp>
    </p:spTree>
    <p:extLst>
      <p:ext uri="{BB962C8B-B14F-4D97-AF65-F5344CB8AC3E}">
        <p14:creationId xmlns:p14="http://schemas.microsoft.com/office/powerpoint/2010/main" val="4355119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lnSpcReduction="10000"/>
          </a:bodyPr>
          <a:lstStyle/>
          <a:p>
            <a:pPr marL="0" indent="0" algn="ctr">
              <a:buNone/>
            </a:pPr>
            <a:r>
              <a:rPr lang="en-US" sz="4800" b="1" dirty="0">
                <a:solidFill>
                  <a:schemeClr val="tx1">
                    <a:lumMod val="95000"/>
                    <a:lumOff val="5000"/>
                  </a:schemeClr>
                </a:solidFill>
              </a:rPr>
              <a:t>Psalm 100</a:t>
            </a:r>
          </a:p>
          <a:p>
            <a:pPr marL="0" indent="0">
              <a:buNone/>
            </a:pPr>
            <a:r>
              <a:rPr lang="en-US" sz="4000" b="1" dirty="0"/>
              <a:t>A Psalm for Thanksgiving. Shout joyfully to Yahuwah, all the earth. Serve Yahuwah with gladness; Come before Him with joyful singing. Know that Yahuwah Himself is Elohim; It is He who has made us, and not we ourselves; [We are] His people and the sheep of His pasture. Enter His gates with thanksgiving [And] His courts with praise. Give thanks to Him, bless His name. For Yahuwah is good; His lovingkindness is everlasting And His faithfulness to all generations.</a:t>
            </a:r>
          </a:p>
        </p:txBody>
      </p:sp>
    </p:spTree>
    <p:extLst>
      <p:ext uri="{BB962C8B-B14F-4D97-AF65-F5344CB8AC3E}">
        <p14:creationId xmlns:p14="http://schemas.microsoft.com/office/powerpoint/2010/main" val="109999331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Summary</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The biblical thanksgiving is not just one day a year</a:t>
            </a:r>
          </a:p>
          <a:p>
            <a:pPr marL="0" indent="0">
              <a:buNone/>
            </a:pPr>
            <a:r>
              <a:rPr lang="en-US" sz="4000" b="1" dirty="0"/>
              <a:t>There is much to be thankful for:</a:t>
            </a:r>
          </a:p>
          <a:p>
            <a:pPr marL="0" indent="0">
              <a:buNone/>
            </a:pPr>
            <a:r>
              <a:rPr lang="en-US" sz="4000" b="1" dirty="0"/>
              <a:t>His Creation</a:t>
            </a:r>
          </a:p>
          <a:p>
            <a:pPr marL="0" indent="0">
              <a:buNone/>
            </a:pPr>
            <a:r>
              <a:rPr lang="en-US" sz="4000" b="1" dirty="0"/>
              <a:t>His Redemption</a:t>
            </a:r>
          </a:p>
          <a:p>
            <a:pPr marL="0" indent="0">
              <a:buNone/>
            </a:pPr>
            <a:r>
              <a:rPr lang="en-US" sz="4000" b="1" dirty="0"/>
              <a:t>His Provision</a:t>
            </a:r>
          </a:p>
          <a:p>
            <a:pPr marL="0" indent="0">
              <a:buNone/>
            </a:pPr>
            <a:r>
              <a:rPr lang="en-US" sz="4000" b="1" dirty="0"/>
              <a:t>His Deliverance</a:t>
            </a:r>
          </a:p>
        </p:txBody>
      </p:sp>
    </p:spTree>
    <p:extLst>
      <p:ext uri="{BB962C8B-B14F-4D97-AF65-F5344CB8AC3E}">
        <p14:creationId xmlns:p14="http://schemas.microsoft.com/office/powerpoint/2010/main" val="54083193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6" y="876303"/>
            <a:ext cx="10462381" cy="5143500"/>
          </a:xfrm>
        </p:spPr>
        <p:txBody>
          <a:bodyPr>
            <a:normAutofit fontScale="92500"/>
          </a:bodyPr>
          <a:lstStyle/>
          <a:p>
            <a:pPr algn="ctr">
              <a:buNone/>
            </a:pPr>
            <a:r>
              <a:rPr lang="en-US" sz="4000" b="1" dirty="0">
                <a:solidFill>
                  <a:schemeClr val="tx1"/>
                </a:solidFill>
                <a:latin typeface="+mn-lt"/>
              </a:rPr>
              <a:t>You Can Get More Information About Many Other Bible Study Topics From a Hebraic Perspective At My Website:</a:t>
            </a:r>
          </a:p>
          <a:p>
            <a:pPr algn="ctr">
              <a:buNone/>
            </a:pPr>
            <a:r>
              <a:rPr lang="en-US" sz="6000" b="1" dirty="0">
                <a:solidFill>
                  <a:schemeClr val="tx1"/>
                </a:solidFill>
                <a:latin typeface="+mn-lt"/>
                <a:hlinkClick r:id="rId3"/>
              </a:rPr>
              <a:t>www.BibleTruth.cc</a:t>
            </a:r>
            <a:endParaRPr lang="en-US" sz="6000" b="1">
              <a:solidFill>
                <a:schemeClr val="tx1"/>
              </a:solidFill>
              <a:latin typeface="+mn-lt"/>
            </a:endParaRPr>
          </a:p>
          <a:p>
            <a:pPr algn="ctr">
              <a:buNone/>
            </a:pPr>
            <a:r>
              <a:rPr lang="en-US" sz="6000" b="1" dirty="0"/>
              <a:t>and</a:t>
            </a:r>
          </a:p>
          <a:p>
            <a:pPr algn="ctr">
              <a:buNone/>
            </a:pPr>
            <a:r>
              <a:rPr lang="en-US" sz="6000" b="1" dirty="0">
                <a:hlinkClick r:id="rId4"/>
              </a:rPr>
              <a:t>https://www.youtube.com/channel/UCs_00x4DPn9OJH-E406Vh7g/</a:t>
            </a:r>
            <a:endParaRPr lang="en-US" sz="6000" b="1" dirty="0">
              <a:solidFill>
                <a:schemeClr val="tx1"/>
              </a:solidFill>
              <a:latin typeface="+mn-lt"/>
            </a:endParaRPr>
          </a:p>
        </p:txBody>
      </p:sp>
    </p:spTree>
    <p:extLst>
      <p:ext uri="{BB962C8B-B14F-4D97-AF65-F5344CB8AC3E}">
        <p14:creationId xmlns:p14="http://schemas.microsoft.com/office/powerpoint/2010/main" val="91191785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322339</TotalTime>
  <Words>1093</Words>
  <Application>Microsoft Macintosh PowerPoint</Application>
  <PresentationFormat>Widescreen</PresentationFormat>
  <Paragraphs>102</Paragraphs>
  <Slides>22</Slides>
  <Notes>21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22</vt:i4>
      </vt:variant>
    </vt:vector>
  </HeadingPairs>
  <TitlesOfParts>
    <vt:vector size="27" baseType="lpstr">
      <vt:lpstr>Arial</vt:lpstr>
      <vt:lpstr>Calibri</vt:lpstr>
      <vt:lpstr>Calibri Light</vt:lpstr>
      <vt:lpstr>Helvetica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Summary</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M Rogers</dc:creator>
  <cp:lastModifiedBy>Microsoft Office User</cp:lastModifiedBy>
  <cp:revision>2512</cp:revision>
  <dcterms:created xsi:type="dcterms:W3CDTF">2018-11-07T08:55:54Z</dcterms:created>
  <dcterms:modified xsi:type="dcterms:W3CDTF">2021-11-20T15:58:37Z</dcterms:modified>
</cp:coreProperties>
</file>