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3" r:id="rId2"/>
    <p:sldMasterId id="2147483917" r:id="rId3"/>
    <p:sldMasterId id="2147484745" r:id="rId4"/>
    <p:sldMasterId id="2147484769" r:id="rId5"/>
    <p:sldMasterId id="2147484781" r:id="rId6"/>
    <p:sldMasterId id="2147484793" r:id="rId7"/>
    <p:sldMasterId id="2147484805" r:id="rId8"/>
    <p:sldMasterId id="2147484817" r:id="rId9"/>
    <p:sldMasterId id="2147484841" r:id="rId10"/>
    <p:sldMasterId id="2147484853" r:id="rId11"/>
    <p:sldMasterId id="2147484877" r:id="rId12"/>
    <p:sldMasterId id="2147484889" r:id="rId13"/>
    <p:sldMasterId id="2147484901" r:id="rId14"/>
    <p:sldMasterId id="2147484913" r:id="rId15"/>
  </p:sldMasterIdLst>
  <p:notesMasterIdLst>
    <p:notesMasterId r:id="rId90"/>
  </p:notesMasterIdLst>
  <p:sldIdLst>
    <p:sldId id="825" r:id="rId16"/>
    <p:sldId id="826" r:id="rId17"/>
    <p:sldId id="827" r:id="rId18"/>
    <p:sldId id="835" r:id="rId19"/>
    <p:sldId id="670" r:id="rId20"/>
    <p:sldId id="845" r:id="rId21"/>
    <p:sldId id="834" r:id="rId22"/>
    <p:sldId id="918" r:id="rId23"/>
    <p:sldId id="919" r:id="rId24"/>
    <p:sldId id="921" r:id="rId25"/>
    <p:sldId id="922" r:id="rId26"/>
    <p:sldId id="874" r:id="rId27"/>
    <p:sldId id="857" r:id="rId28"/>
    <p:sldId id="872" r:id="rId29"/>
    <p:sldId id="855" r:id="rId30"/>
    <p:sldId id="875" r:id="rId31"/>
    <p:sldId id="876" r:id="rId32"/>
    <p:sldId id="877" r:id="rId33"/>
    <p:sldId id="890" r:id="rId34"/>
    <p:sldId id="878" r:id="rId35"/>
    <p:sldId id="909" r:id="rId36"/>
    <p:sldId id="910" r:id="rId37"/>
    <p:sldId id="912" r:id="rId38"/>
    <p:sldId id="913" r:id="rId39"/>
    <p:sldId id="911" r:id="rId40"/>
    <p:sldId id="868" r:id="rId41"/>
    <p:sldId id="914" r:id="rId42"/>
    <p:sldId id="879" r:id="rId43"/>
    <p:sldId id="917" r:id="rId44"/>
    <p:sldId id="891" r:id="rId45"/>
    <p:sldId id="892" r:id="rId46"/>
    <p:sldId id="915" r:id="rId47"/>
    <p:sldId id="897" r:id="rId48"/>
    <p:sldId id="899" r:id="rId49"/>
    <p:sldId id="898" r:id="rId50"/>
    <p:sldId id="869" r:id="rId51"/>
    <p:sldId id="881" r:id="rId52"/>
    <p:sldId id="870" r:id="rId53"/>
    <p:sldId id="907" r:id="rId54"/>
    <p:sldId id="916" r:id="rId55"/>
    <p:sldId id="900" r:id="rId56"/>
    <p:sldId id="902" r:id="rId57"/>
    <p:sldId id="882" r:id="rId58"/>
    <p:sldId id="901" r:id="rId59"/>
    <p:sldId id="871" r:id="rId60"/>
    <p:sldId id="885" r:id="rId61"/>
    <p:sldId id="903" r:id="rId62"/>
    <p:sldId id="904" r:id="rId63"/>
    <p:sldId id="864" r:id="rId64"/>
    <p:sldId id="886" r:id="rId65"/>
    <p:sldId id="865" r:id="rId66"/>
    <p:sldId id="862" r:id="rId67"/>
    <p:sldId id="908" r:id="rId68"/>
    <p:sldId id="906" r:id="rId69"/>
    <p:sldId id="884" r:id="rId70"/>
    <p:sldId id="858" r:id="rId71"/>
    <p:sldId id="859" r:id="rId72"/>
    <p:sldId id="856" r:id="rId73"/>
    <p:sldId id="867" r:id="rId74"/>
    <p:sldId id="861" r:id="rId75"/>
    <p:sldId id="850" r:id="rId76"/>
    <p:sldId id="854" r:id="rId77"/>
    <p:sldId id="852" r:id="rId78"/>
    <p:sldId id="853" r:id="rId79"/>
    <p:sldId id="851" r:id="rId80"/>
    <p:sldId id="836" r:id="rId81"/>
    <p:sldId id="824" r:id="rId82"/>
    <p:sldId id="275" r:id="rId83"/>
    <p:sldId id="276" r:id="rId84"/>
    <p:sldId id="278" r:id="rId85"/>
    <p:sldId id="669" r:id="rId86"/>
    <p:sldId id="823" r:id="rId87"/>
    <p:sldId id="920" r:id="rId88"/>
    <p:sldId id="688" r:id="rId8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1272" y="-512"/>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 Target="slides/slide1.xml"/><Relationship Id="rId17" Type="http://schemas.openxmlformats.org/officeDocument/2006/relationships/slide" Target="slides/slide2.xml"/><Relationship Id="rId18" Type="http://schemas.openxmlformats.org/officeDocument/2006/relationships/slide" Target="slides/slide3.xml"/><Relationship Id="rId19" Type="http://schemas.openxmlformats.org/officeDocument/2006/relationships/slide" Target="slides/slide4.xml"/><Relationship Id="rId30" Type="http://schemas.openxmlformats.org/officeDocument/2006/relationships/slide" Target="slides/slide15.xml"/><Relationship Id="rId31" Type="http://schemas.openxmlformats.org/officeDocument/2006/relationships/slide" Target="slides/slide16.xml"/><Relationship Id="rId32" Type="http://schemas.openxmlformats.org/officeDocument/2006/relationships/slide" Target="slides/slide17.xml"/><Relationship Id="rId33" Type="http://schemas.openxmlformats.org/officeDocument/2006/relationships/slide" Target="slides/slide18.xml"/><Relationship Id="rId34" Type="http://schemas.openxmlformats.org/officeDocument/2006/relationships/slide" Target="slides/slide19.xml"/><Relationship Id="rId35" Type="http://schemas.openxmlformats.org/officeDocument/2006/relationships/slide" Target="slides/slide20.xml"/><Relationship Id="rId36" Type="http://schemas.openxmlformats.org/officeDocument/2006/relationships/slide" Target="slides/slide21.xml"/><Relationship Id="rId37" Type="http://schemas.openxmlformats.org/officeDocument/2006/relationships/slide" Target="slides/slide22.xml"/><Relationship Id="rId38" Type="http://schemas.openxmlformats.org/officeDocument/2006/relationships/slide" Target="slides/slide23.xml"/><Relationship Id="rId39" Type="http://schemas.openxmlformats.org/officeDocument/2006/relationships/slide" Target="slides/slide24.xml"/><Relationship Id="rId50" Type="http://schemas.openxmlformats.org/officeDocument/2006/relationships/slide" Target="slides/slide35.xml"/><Relationship Id="rId51" Type="http://schemas.openxmlformats.org/officeDocument/2006/relationships/slide" Target="slides/slide36.xml"/><Relationship Id="rId52" Type="http://schemas.openxmlformats.org/officeDocument/2006/relationships/slide" Target="slides/slide37.xml"/><Relationship Id="rId53" Type="http://schemas.openxmlformats.org/officeDocument/2006/relationships/slide" Target="slides/slide38.xml"/><Relationship Id="rId54" Type="http://schemas.openxmlformats.org/officeDocument/2006/relationships/slide" Target="slides/slide39.xml"/><Relationship Id="rId55" Type="http://schemas.openxmlformats.org/officeDocument/2006/relationships/slide" Target="slides/slide40.xml"/><Relationship Id="rId56" Type="http://schemas.openxmlformats.org/officeDocument/2006/relationships/slide" Target="slides/slide41.xml"/><Relationship Id="rId57" Type="http://schemas.openxmlformats.org/officeDocument/2006/relationships/slide" Target="slides/slide42.xml"/><Relationship Id="rId58" Type="http://schemas.openxmlformats.org/officeDocument/2006/relationships/slide" Target="slides/slide43.xml"/><Relationship Id="rId59" Type="http://schemas.openxmlformats.org/officeDocument/2006/relationships/slide" Target="slides/slide44.xml"/><Relationship Id="rId70" Type="http://schemas.openxmlformats.org/officeDocument/2006/relationships/slide" Target="slides/slide55.xml"/><Relationship Id="rId71" Type="http://schemas.openxmlformats.org/officeDocument/2006/relationships/slide" Target="slides/slide56.xml"/><Relationship Id="rId72" Type="http://schemas.openxmlformats.org/officeDocument/2006/relationships/slide" Target="slides/slide57.xml"/><Relationship Id="rId73" Type="http://schemas.openxmlformats.org/officeDocument/2006/relationships/slide" Target="slides/slide58.xml"/><Relationship Id="rId74" Type="http://schemas.openxmlformats.org/officeDocument/2006/relationships/slide" Target="slides/slide59.xml"/><Relationship Id="rId75" Type="http://schemas.openxmlformats.org/officeDocument/2006/relationships/slide" Target="slides/slide60.xml"/><Relationship Id="rId76" Type="http://schemas.openxmlformats.org/officeDocument/2006/relationships/slide" Target="slides/slide61.xml"/><Relationship Id="rId77" Type="http://schemas.openxmlformats.org/officeDocument/2006/relationships/slide" Target="slides/slide62.xml"/><Relationship Id="rId78" Type="http://schemas.openxmlformats.org/officeDocument/2006/relationships/slide" Target="slides/slide63.xml"/><Relationship Id="rId79" Type="http://schemas.openxmlformats.org/officeDocument/2006/relationships/slide" Target="slides/slide64.xml"/><Relationship Id="rId90" Type="http://schemas.openxmlformats.org/officeDocument/2006/relationships/notesMaster" Target="notesMasters/notesMaster1.xml"/><Relationship Id="rId91" Type="http://schemas.openxmlformats.org/officeDocument/2006/relationships/printerSettings" Target="printerSettings/printerSettings1.bin"/><Relationship Id="rId92" Type="http://schemas.openxmlformats.org/officeDocument/2006/relationships/presProps" Target="presProps.xml"/><Relationship Id="rId93" Type="http://schemas.openxmlformats.org/officeDocument/2006/relationships/viewProps" Target="viewProps.xml"/><Relationship Id="rId94" Type="http://schemas.openxmlformats.org/officeDocument/2006/relationships/theme" Target="theme/theme1.xml"/><Relationship Id="rId95" Type="http://schemas.openxmlformats.org/officeDocument/2006/relationships/tableStyles" Target="tableStyles.xml"/><Relationship Id="rId20" Type="http://schemas.openxmlformats.org/officeDocument/2006/relationships/slide" Target="slides/slide5.xml"/><Relationship Id="rId21" Type="http://schemas.openxmlformats.org/officeDocument/2006/relationships/slide" Target="slides/slide6.xml"/><Relationship Id="rId22" Type="http://schemas.openxmlformats.org/officeDocument/2006/relationships/slide" Target="slides/slide7.xml"/><Relationship Id="rId23" Type="http://schemas.openxmlformats.org/officeDocument/2006/relationships/slide" Target="slides/slide8.xml"/><Relationship Id="rId24" Type="http://schemas.openxmlformats.org/officeDocument/2006/relationships/slide" Target="slides/slide9.xml"/><Relationship Id="rId25" Type="http://schemas.openxmlformats.org/officeDocument/2006/relationships/slide" Target="slides/slide10.xml"/><Relationship Id="rId26" Type="http://schemas.openxmlformats.org/officeDocument/2006/relationships/slide" Target="slides/slide11.xml"/><Relationship Id="rId27" Type="http://schemas.openxmlformats.org/officeDocument/2006/relationships/slide" Target="slides/slide12.xml"/><Relationship Id="rId28" Type="http://schemas.openxmlformats.org/officeDocument/2006/relationships/slide" Target="slides/slide13.xml"/><Relationship Id="rId29" Type="http://schemas.openxmlformats.org/officeDocument/2006/relationships/slide" Target="slides/slide14.xml"/><Relationship Id="rId40" Type="http://schemas.openxmlformats.org/officeDocument/2006/relationships/slide" Target="slides/slide25.xml"/><Relationship Id="rId41" Type="http://schemas.openxmlformats.org/officeDocument/2006/relationships/slide" Target="slides/slide26.xml"/><Relationship Id="rId42" Type="http://schemas.openxmlformats.org/officeDocument/2006/relationships/slide" Target="slides/slide27.xml"/><Relationship Id="rId43" Type="http://schemas.openxmlformats.org/officeDocument/2006/relationships/slide" Target="slides/slide28.xml"/><Relationship Id="rId44" Type="http://schemas.openxmlformats.org/officeDocument/2006/relationships/slide" Target="slides/slide29.xml"/><Relationship Id="rId45" Type="http://schemas.openxmlformats.org/officeDocument/2006/relationships/slide" Target="slides/slide30.xml"/><Relationship Id="rId46" Type="http://schemas.openxmlformats.org/officeDocument/2006/relationships/slide" Target="slides/slide31.xml"/><Relationship Id="rId47" Type="http://schemas.openxmlformats.org/officeDocument/2006/relationships/slide" Target="slides/slide32.xml"/><Relationship Id="rId48" Type="http://schemas.openxmlformats.org/officeDocument/2006/relationships/slide" Target="slides/slide33.xml"/><Relationship Id="rId49" Type="http://schemas.openxmlformats.org/officeDocument/2006/relationships/slide" Target="slides/slide34.xml"/><Relationship Id="rId60" Type="http://schemas.openxmlformats.org/officeDocument/2006/relationships/slide" Target="slides/slide45.xml"/><Relationship Id="rId61" Type="http://schemas.openxmlformats.org/officeDocument/2006/relationships/slide" Target="slides/slide46.xml"/><Relationship Id="rId62" Type="http://schemas.openxmlformats.org/officeDocument/2006/relationships/slide" Target="slides/slide47.xml"/><Relationship Id="rId63" Type="http://schemas.openxmlformats.org/officeDocument/2006/relationships/slide" Target="slides/slide48.xml"/><Relationship Id="rId64" Type="http://schemas.openxmlformats.org/officeDocument/2006/relationships/slide" Target="slides/slide49.xml"/><Relationship Id="rId65" Type="http://schemas.openxmlformats.org/officeDocument/2006/relationships/slide" Target="slides/slide50.xml"/><Relationship Id="rId66" Type="http://schemas.openxmlformats.org/officeDocument/2006/relationships/slide" Target="slides/slide51.xml"/><Relationship Id="rId67" Type="http://schemas.openxmlformats.org/officeDocument/2006/relationships/slide" Target="slides/slide52.xml"/><Relationship Id="rId68" Type="http://schemas.openxmlformats.org/officeDocument/2006/relationships/slide" Target="slides/slide53.xml"/><Relationship Id="rId69" Type="http://schemas.openxmlformats.org/officeDocument/2006/relationships/slide" Target="slides/slide54.xml"/><Relationship Id="rId80" Type="http://schemas.openxmlformats.org/officeDocument/2006/relationships/slide" Target="slides/slide65.xml"/><Relationship Id="rId81" Type="http://schemas.openxmlformats.org/officeDocument/2006/relationships/slide" Target="slides/slide66.xml"/><Relationship Id="rId82" Type="http://schemas.openxmlformats.org/officeDocument/2006/relationships/slide" Target="slides/slide67.xml"/><Relationship Id="rId83" Type="http://schemas.openxmlformats.org/officeDocument/2006/relationships/slide" Target="slides/slide68.xml"/><Relationship Id="rId84" Type="http://schemas.openxmlformats.org/officeDocument/2006/relationships/slide" Target="slides/slide69.xml"/><Relationship Id="rId85" Type="http://schemas.openxmlformats.org/officeDocument/2006/relationships/slide" Target="slides/slide70.xml"/><Relationship Id="rId86" Type="http://schemas.openxmlformats.org/officeDocument/2006/relationships/slide" Target="slides/slide71.xml"/><Relationship Id="rId87" Type="http://schemas.openxmlformats.org/officeDocument/2006/relationships/slide" Target="slides/slide72.xml"/><Relationship Id="rId88" Type="http://schemas.openxmlformats.org/officeDocument/2006/relationships/slide" Target="slides/slide73.xml"/><Relationship Id="rId89" Type="http://schemas.openxmlformats.org/officeDocument/2006/relationships/slide" Target="slides/slide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6/27/14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62</a:t>
            </a:fld>
            <a:endParaRPr lang="en-U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63</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64</a:t>
            </a:fld>
            <a:endParaRPr lang="en-U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65</a:t>
            </a:fld>
            <a:endParaRPr lang="en-US">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66</a:t>
            </a:fld>
            <a:endParaRPr lang="en-US">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67</a:t>
            </a:fld>
            <a:endParaRPr lang="en-US">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71</a:t>
            </a:fld>
            <a:endParaRPr lang="en-US">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72</a:t>
            </a:fld>
            <a:endParaRPr lang="en-US">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73</a:t>
            </a:fld>
            <a:endParaRPr lang="en-US">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74</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6/27/14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6/27/14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6/27/14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6/27/14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6/27/14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6/27/14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6/27/14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551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416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1904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3389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744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9785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571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0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077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6578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6077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92174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33862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51732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03808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468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85525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52143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71377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1868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92954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870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01418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55674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6435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38267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51059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39060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15412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81111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15658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37714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13802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01418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55674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64354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38267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51059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39060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15412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81111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15658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37714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13802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60355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9664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07206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68263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97125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02587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74809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06728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82151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67476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27720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27695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245257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89351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918331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96804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68857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30522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74574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79171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54605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4319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820542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090132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45118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314856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543476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379008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97364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137245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91827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126489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775506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820542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09013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451186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314856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543476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379008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973646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137245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9182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126489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775506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820542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090132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451186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314856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543476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379008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973646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137245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91827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126489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775506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820542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090132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451186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314856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543476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379008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973646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137245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91827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12648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775506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820542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090132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451186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314856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543476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379008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973646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13724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91827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126489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775506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820542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090132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451186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314856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543476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379008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973646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137245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91827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126489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775506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767924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652538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402716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07344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54020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023273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61989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114981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688407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466131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93017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6/27/14</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596442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4645322"/>
      </p:ext>
    </p:extLst>
  </p:cSld>
  <p:clrMap bg1="lt1" tx1="dk1" bg2="lt2" tx2="dk2" accent1="accent1" accent2="accent2" accent3="accent3" accent4="accent4" accent5="accent5" accent6="accent6" hlink="hlink" folHlink="folHlink"/>
  <p:sldLayoutIdLst>
    <p:sldLayoutId id="2147484746" r:id="rId1"/>
    <p:sldLayoutId id="2147484747" r:id="rId2"/>
    <p:sldLayoutId id="2147484748" r:id="rId3"/>
    <p:sldLayoutId id="2147484749" r:id="rId4"/>
    <p:sldLayoutId id="2147484750" r:id="rId5"/>
    <p:sldLayoutId id="2147484751" r:id="rId6"/>
    <p:sldLayoutId id="2147484752" r:id="rId7"/>
    <p:sldLayoutId id="2147484753" r:id="rId8"/>
    <p:sldLayoutId id="2147484754" r:id="rId9"/>
    <p:sldLayoutId id="2147484755" r:id="rId10"/>
    <p:sldLayoutId id="21474847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942625"/>
      </p:ext>
    </p:extLst>
  </p:cSld>
  <p:clrMap bg1="lt1" tx1="dk1" bg2="lt2" tx2="dk2" accent1="accent1" accent2="accent2" accent3="accent3" accent4="accent4" accent5="accent5" accent6="accent6" hlink="hlink" folHlink="folHlink"/>
  <p:sldLayoutIdLst>
    <p:sldLayoutId id="2147484770" r:id="rId1"/>
    <p:sldLayoutId id="2147484771" r:id="rId2"/>
    <p:sldLayoutId id="2147484772" r:id="rId3"/>
    <p:sldLayoutId id="2147484773" r:id="rId4"/>
    <p:sldLayoutId id="2147484774" r:id="rId5"/>
    <p:sldLayoutId id="2147484775" r:id="rId6"/>
    <p:sldLayoutId id="2147484776" r:id="rId7"/>
    <p:sldLayoutId id="2147484777" r:id="rId8"/>
    <p:sldLayoutId id="2147484778" r:id="rId9"/>
    <p:sldLayoutId id="2147484779" r:id="rId10"/>
    <p:sldLayoutId id="214748478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942625"/>
      </p:ext>
    </p:extLst>
  </p:cSld>
  <p:clrMap bg1="lt1" tx1="dk1" bg2="lt2" tx2="dk2" accent1="accent1" accent2="accent2" accent3="accent3" accent4="accent4" accent5="accent5" accent6="accent6" hlink="hlink" folHlink="folHlink"/>
  <p:sldLayoutIdLst>
    <p:sldLayoutId id="2147484782" r:id="rId1"/>
    <p:sldLayoutId id="2147484783" r:id="rId2"/>
    <p:sldLayoutId id="2147484784" r:id="rId3"/>
    <p:sldLayoutId id="2147484785" r:id="rId4"/>
    <p:sldLayoutId id="2147484786" r:id="rId5"/>
    <p:sldLayoutId id="2147484787" r:id="rId6"/>
    <p:sldLayoutId id="2147484788" r:id="rId7"/>
    <p:sldLayoutId id="2147484789" r:id="rId8"/>
    <p:sldLayoutId id="2147484790" r:id="rId9"/>
    <p:sldLayoutId id="2147484791" r:id="rId10"/>
    <p:sldLayoutId id="21474847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3877244"/>
      </p:ext>
    </p:extLst>
  </p:cSld>
  <p:clrMap bg1="lt1" tx1="dk1" bg2="lt2" tx2="dk2" accent1="accent1" accent2="accent2" accent3="accent3" accent4="accent4" accent5="accent5" accent6="accent6" hlink="hlink" folHlink="folHlink"/>
  <p:sldLayoutIdLst>
    <p:sldLayoutId id="2147484794" r:id="rId1"/>
    <p:sldLayoutId id="2147484795" r:id="rId2"/>
    <p:sldLayoutId id="2147484796" r:id="rId3"/>
    <p:sldLayoutId id="2147484797" r:id="rId4"/>
    <p:sldLayoutId id="2147484798" r:id="rId5"/>
    <p:sldLayoutId id="2147484799" r:id="rId6"/>
    <p:sldLayoutId id="2147484800" r:id="rId7"/>
    <p:sldLayoutId id="2147484801" r:id="rId8"/>
    <p:sldLayoutId id="2147484802" r:id="rId9"/>
    <p:sldLayoutId id="2147484803" r:id="rId10"/>
    <p:sldLayoutId id="21474848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0799813"/>
      </p:ext>
    </p:extLst>
  </p:cSld>
  <p:clrMap bg1="lt1" tx1="dk1" bg2="lt2" tx2="dk2" accent1="accent1" accent2="accent2" accent3="accent3" accent4="accent4" accent5="accent5" accent6="accent6" hlink="hlink" folHlink="folHlink"/>
  <p:sldLayoutIdLst>
    <p:sldLayoutId id="2147484806" r:id="rId1"/>
    <p:sldLayoutId id="2147484807" r:id="rId2"/>
    <p:sldLayoutId id="2147484808" r:id="rId3"/>
    <p:sldLayoutId id="2147484809" r:id="rId4"/>
    <p:sldLayoutId id="2147484810" r:id="rId5"/>
    <p:sldLayoutId id="2147484811" r:id="rId6"/>
    <p:sldLayoutId id="2147484812" r:id="rId7"/>
    <p:sldLayoutId id="2147484813" r:id="rId8"/>
    <p:sldLayoutId id="2147484814" r:id="rId9"/>
    <p:sldLayoutId id="2147484815" r:id="rId10"/>
    <p:sldLayoutId id="214748481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2073020"/>
      </p:ext>
    </p:extLst>
  </p:cSld>
  <p:clrMap bg1="lt1" tx1="dk1" bg2="lt2" tx2="dk2" accent1="accent1" accent2="accent2" accent3="accent3" accent4="accent4" accent5="accent5" accent6="accent6" hlink="hlink" folHlink="folHlink"/>
  <p:sldLayoutIdLst>
    <p:sldLayoutId id="2147484818" r:id="rId1"/>
    <p:sldLayoutId id="2147484819" r:id="rId2"/>
    <p:sldLayoutId id="2147484820" r:id="rId3"/>
    <p:sldLayoutId id="2147484821" r:id="rId4"/>
    <p:sldLayoutId id="2147484822" r:id="rId5"/>
    <p:sldLayoutId id="2147484823" r:id="rId6"/>
    <p:sldLayoutId id="2147484824" r:id="rId7"/>
    <p:sldLayoutId id="2147484825" r:id="rId8"/>
    <p:sldLayoutId id="2147484826" r:id="rId9"/>
    <p:sldLayoutId id="2147484827" r:id="rId10"/>
    <p:sldLayoutId id="21474848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2073020"/>
      </p:ext>
    </p:extLst>
  </p:cSld>
  <p:clrMap bg1="lt1" tx1="dk1" bg2="lt2" tx2="dk2" accent1="accent1" accent2="accent2" accent3="accent3" accent4="accent4" accent5="accent5" accent6="accent6" hlink="hlink" folHlink="folHlink"/>
  <p:sldLayoutIdLst>
    <p:sldLayoutId id="2147484842" r:id="rId1"/>
    <p:sldLayoutId id="2147484843" r:id="rId2"/>
    <p:sldLayoutId id="2147484844" r:id="rId3"/>
    <p:sldLayoutId id="2147484845" r:id="rId4"/>
    <p:sldLayoutId id="2147484846" r:id="rId5"/>
    <p:sldLayoutId id="2147484847" r:id="rId6"/>
    <p:sldLayoutId id="2147484848" r:id="rId7"/>
    <p:sldLayoutId id="2147484849" r:id="rId8"/>
    <p:sldLayoutId id="2147484850" r:id="rId9"/>
    <p:sldLayoutId id="2147484851" r:id="rId10"/>
    <p:sldLayoutId id="21474848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2073020"/>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2073020"/>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2073020"/>
      </p:ext>
    </p:extLst>
  </p:cSld>
  <p:clrMap bg1="lt1" tx1="dk1" bg2="lt2" tx2="dk2" accent1="accent1" accent2="accent2" accent3="accent3" accent4="accent4" accent5="accent5" accent6="accent6" hlink="hlink" folHlink="folHlink"/>
  <p:sldLayoutIdLst>
    <p:sldLayoutId id="2147484890" r:id="rId1"/>
    <p:sldLayoutId id="2147484891" r:id="rId2"/>
    <p:sldLayoutId id="2147484892" r:id="rId3"/>
    <p:sldLayoutId id="2147484893" r:id="rId4"/>
    <p:sldLayoutId id="2147484894" r:id="rId5"/>
    <p:sldLayoutId id="2147484895" r:id="rId6"/>
    <p:sldLayoutId id="2147484896" r:id="rId7"/>
    <p:sldLayoutId id="2147484897" r:id="rId8"/>
    <p:sldLayoutId id="2147484898" r:id="rId9"/>
    <p:sldLayoutId id="2147484899" r:id="rId10"/>
    <p:sldLayoutId id="21474849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2073020"/>
      </p:ext>
    </p:extLst>
  </p:cSld>
  <p:clrMap bg1="lt1" tx1="dk1" bg2="lt2" tx2="dk2" accent1="accent1" accent2="accent2" accent3="accent3" accent4="accent4" accent5="accent5" accent6="accent6" hlink="hlink" folHlink="folHlink"/>
  <p:sldLayoutIdLst>
    <p:sldLayoutId id="2147484902" r:id="rId1"/>
    <p:sldLayoutId id="2147484903" r:id="rId2"/>
    <p:sldLayoutId id="2147484904" r:id="rId3"/>
    <p:sldLayoutId id="2147484905" r:id="rId4"/>
    <p:sldLayoutId id="2147484906" r:id="rId5"/>
    <p:sldLayoutId id="2147484907" r:id="rId6"/>
    <p:sldLayoutId id="2147484908" r:id="rId7"/>
    <p:sldLayoutId id="2147484909" r:id="rId8"/>
    <p:sldLayoutId id="2147484910" r:id="rId9"/>
    <p:sldLayoutId id="2147484911" r:id="rId10"/>
    <p:sldLayoutId id="21474849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6/27/14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2209196"/>
      </p:ext>
    </p:extLst>
  </p:cSld>
  <p:clrMap bg1="lt1" tx1="dk1" bg2="lt2" tx2="dk2" accent1="accent1" accent2="accent2" accent3="accent3" accent4="accent4" accent5="accent5" accent6="accent6" hlink="hlink" folHlink="folHlink"/>
  <p:sldLayoutIdLst>
    <p:sldLayoutId id="2147484914" r:id="rId1"/>
    <p:sldLayoutId id="2147484915" r:id="rId2"/>
    <p:sldLayoutId id="2147484916" r:id="rId3"/>
    <p:sldLayoutId id="2147484917" r:id="rId4"/>
    <p:sldLayoutId id="2147484918" r:id="rId5"/>
    <p:sldLayoutId id="2147484919" r:id="rId6"/>
    <p:sldLayoutId id="2147484920" r:id="rId7"/>
    <p:sldLayoutId id="2147484921" r:id="rId8"/>
    <p:sldLayoutId id="2147484922" r:id="rId9"/>
    <p:sldLayoutId id="2147484923" r:id="rId10"/>
    <p:sldLayoutId id="21474849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6.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6.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6.xml"/><Relationship Id="rId2" Type="http://schemas.openxmlformats.org/officeDocument/2006/relationships/notesSlide" Target="../notesSlides/notesSlide23.xml"/><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6.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7.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8.xml"/><Relationship Id="rId3"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9.xml"/><Relationship Id="rId3"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6.xml"/><Relationship Id="rId3"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37.xml"/><Relationship Id="rId3"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8.xml"/><Relationship Id="rId3"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43.xml"/><Relationship Id="rId3"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45.xml"/><Relationship Id="rId3" Type="http://schemas.openxmlformats.org/officeDocument/2006/relationships/image" Target="../media/image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4.xml"/><Relationship Id="rId2" Type="http://schemas.openxmlformats.org/officeDocument/2006/relationships/notesSlide" Target="../notesSlides/notesSlide46.xml"/><Relationship Id="rId3" Type="http://schemas.openxmlformats.org/officeDocument/2006/relationships/image" Target="../media/image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9.xml"/><Relationship Id="rId3" Type="http://schemas.openxmlformats.org/officeDocument/2006/relationships/image" Target="../media/image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50.xml"/><Relationship Id="rId3"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51.xml"/><Relationship Id="rId3"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3.xml"/><Relationship Id="rId2" Type="http://schemas.openxmlformats.org/officeDocument/2006/relationships/notesSlide" Target="../notesSlides/notesSlide55.xml"/><Relationship Id="rId3" Type="http://schemas.openxmlformats.org/officeDocument/2006/relationships/image" Target="../media/image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59.xml"/><Relationship Id="rId3" Type="http://schemas.openxmlformats.org/officeDocument/2006/relationships/image" Target="../media/image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6.xml"/><Relationship Id="rId3" Type="http://schemas.openxmlformats.org/officeDocument/2006/relationships/image" Target="../media/image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4.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lstStyle/>
          <a:p>
            <a:endParaRPr lang="en-US" dirty="0" smtClean="0"/>
          </a:p>
          <a:p>
            <a:pPr>
              <a:buNone/>
            </a:pPr>
            <a:endParaRPr lang="en-US" dirty="0" smtClean="0"/>
          </a:p>
          <a:p>
            <a:pPr algn="ctr">
              <a:buNone/>
            </a:pPr>
            <a:r>
              <a:rPr lang="en-US" dirty="0" smtClean="0">
                <a:solidFill>
                  <a:schemeClr val="bg1"/>
                </a:solidFill>
              </a:rPr>
              <a:t>   </a:t>
            </a:r>
            <a:endParaRPr lang="en-US" dirty="0"/>
          </a:p>
        </p:txBody>
      </p:sp>
      <p:pic>
        <p:nvPicPr>
          <p:cNvPr id="4" name="Picture 3" descr="HOI_ProfilePicture.jpg"/>
          <p:cNvPicPr>
            <a:picLocks noChangeAspect="1"/>
          </p:cNvPicPr>
          <p:nvPr/>
        </p:nvPicPr>
        <p:blipFill>
          <a:blip r:embed="rId3" cstate="print"/>
          <a:stretch>
            <a:fillRect/>
          </a:stretch>
        </p:blipFill>
        <p:spPr>
          <a:xfrm>
            <a:off x="1304372" y="208192"/>
            <a:ext cx="6485263" cy="4584387"/>
          </a:xfrm>
          <a:prstGeom prst="rect">
            <a:avLst/>
          </a:prstGeom>
        </p:spPr>
      </p:pic>
    </p:spTree>
    <p:extLst>
      <p:ext uri="{BB962C8B-B14F-4D97-AF65-F5344CB8AC3E}">
        <p14:creationId xmlns:p14="http://schemas.microsoft.com/office/powerpoint/2010/main" val="337036662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lstStyle/>
          <a:p>
            <a:endParaRPr lang="en-US" dirty="0" smtClean="0"/>
          </a:p>
          <a:p>
            <a:pPr algn="ctr">
              <a:buNone/>
            </a:pPr>
            <a:r>
              <a:rPr lang="en-US" sz="4400" dirty="0" smtClean="0">
                <a:solidFill>
                  <a:schemeClr val="bg1"/>
                </a:solidFill>
              </a:rPr>
              <a:t>Welcome to House of Israel’s</a:t>
            </a:r>
            <a:br>
              <a:rPr lang="en-US" sz="4400" dirty="0" smtClean="0">
                <a:solidFill>
                  <a:schemeClr val="bg1"/>
                </a:solidFill>
              </a:rPr>
            </a:br>
            <a:r>
              <a:rPr lang="en-US" sz="4400" dirty="0" smtClean="0">
                <a:solidFill>
                  <a:schemeClr val="bg1"/>
                </a:solidFill>
              </a:rPr>
              <a:t>Shabbat Service</a:t>
            </a: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Thank you for joining us.</a:t>
            </a:r>
            <a:endParaRPr lang="en-US" dirty="0"/>
          </a:p>
        </p:txBody>
      </p:sp>
    </p:spTree>
    <p:extLst>
      <p:ext uri="{BB962C8B-B14F-4D97-AF65-F5344CB8AC3E}">
        <p14:creationId xmlns:p14="http://schemas.microsoft.com/office/powerpoint/2010/main" val="20296843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lnSpcReduction="10000"/>
          </a:bodyPr>
          <a:lstStyle/>
          <a:p>
            <a:pPr algn="ctr">
              <a:buNone/>
            </a:pPr>
            <a:r>
              <a:rPr lang="en-US" sz="4000" i="1" dirty="0" err="1" smtClean="0">
                <a:solidFill>
                  <a:schemeClr val="bg1"/>
                </a:solidFill>
                <a:latin typeface="Helvetica" pitchFamily="34" charset="0"/>
                <a:cs typeface="Helvetica" pitchFamily="34" charset="0"/>
              </a:rPr>
              <a:t>Sh'ma</a:t>
            </a:r>
            <a:r>
              <a:rPr lang="en-US" sz="4000" i="1" dirty="0" smtClean="0">
                <a:solidFill>
                  <a:schemeClr val="bg1"/>
                </a:solidFill>
                <a:latin typeface="Helvetica" pitchFamily="34" charset="0"/>
                <a:cs typeface="Helvetica" pitchFamily="34" charset="0"/>
              </a:rPr>
              <a:t> </a:t>
            </a:r>
            <a:r>
              <a:rPr lang="en-US" sz="4000" i="1" dirty="0" err="1" smtClean="0">
                <a:solidFill>
                  <a:schemeClr val="bg1"/>
                </a:solidFill>
                <a:latin typeface="Helvetica" pitchFamily="34" charset="0"/>
                <a:cs typeface="Helvetica" pitchFamily="34" charset="0"/>
              </a:rPr>
              <a:t>Yisra'el</a:t>
            </a:r>
            <a:endParaRPr lang="en-US" sz="4000" i="1" dirty="0" smtClean="0">
              <a:solidFill>
                <a:schemeClr val="bg1"/>
              </a:solidFill>
              <a:latin typeface="Helvetica" pitchFamily="34" charset="0"/>
              <a:cs typeface="Helvetica" pitchFamily="34" charset="0"/>
            </a:endParaRPr>
          </a:p>
          <a:p>
            <a:pPr algn="ctr">
              <a:buNone/>
            </a:pPr>
            <a:r>
              <a:rPr lang="en-US" sz="4000" dirty="0" err="1" smtClean="0">
                <a:solidFill>
                  <a:schemeClr val="bg1"/>
                </a:solidFill>
                <a:latin typeface="Helvetica" pitchFamily="34" charset="0"/>
                <a:cs typeface="Helvetica" pitchFamily="34" charset="0"/>
              </a:rPr>
              <a:t>YeHoVaH</a:t>
            </a:r>
            <a:r>
              <a:rPr lang="en-US" sz="4000" i="1" dirty="0" smtClean="0">
                <a:solidFill>
                  <a:schemeClr val="bg1"/>
                </a:solidFill>
                <a:latin typeface="Helvetica" pitchFamily="34" charset="0"/>
                <a:cs typeface="Helvetica" pitchFamily="34" charset="0"/>
              </a:rPr>
              <a:t> </a:t>
            </a:r>
            <a:r>
              <a:rPr lang="en-US" sz="4000" i="1" dirty="0" err="1" smtClean="0">
                <a:solidFill>
                  <a:schemeClr val="bg1"/>
                </a:solidFill>
                <a:latin typeface="Helvetica" pitchFamily="34" charset="0"/>
                <a:cs typeface="Helvetica" pitchFamily="34" charset="0"/>
              </a:rPr>
              <a:t>Eloheinu</a:t>
            </a:r>
            <a:endParaRPr lang="en-US" sz="4000" i="1" dirty="0" smtClean="0">
              <a:solidFill>
                <a:schemeClr val="bg1"/>
              </a:solidFill>
              <a:latin typeface="Helvetica" pitchFamily="34" charset="0"/>
              <a:cs typeface="Helvetica" pitchFamily="34" charset="0"/>
            </a:endParaRPr>
          </a:p>
          <a:p>
            <a:pPr algn="ctr">
              <a:buNone/>
            </a:pPr>
            <a:r>
              <a:rPr lang="en-US" sz="4000" dirty="0" err="1" smtClean="0">
                <a:solidFill>
                  <a:schemeClr val="bg1"/>
                </a:solidFill>
                <a:latin typeface="Helvetica" pitchFamily="34" charset="0"/>
                <a:cs typeface="Helvetica" pitchFamily="34" charset="0"/>
              </a:rPr>
              <a:t>YeHoVaH</a:t>
            </a:r>
            <a:r>
              <a:rPr lang="en-US" sz="4000" i="1" dirty="0" smtClean="0">
                <a:solidFill>
                  <a:schemeClr val="bg1"/>
                </a:solidFill>
                <a:latin typeface="Helvetica" pitchFamily="34" charset="0"/>
                <a:cs typeface="Helvetica" pitchFamily="34" charset="0"/>
              </a:rPr>
              <a:t> </a:t>
            </a:r>
            <a:r>
              <a:rPr lang="en-US" sz="4000" i="1" dirty="0" err="1" smtClean="0">
                <a:solidFill>
                  <a:schemeClr val="bg1"/>
                </a:solidFill>
                <a:latin typeface="Helvetica" pitchFamily="34" charset="0"/>
                <a:cs typeface="Helvetica" pitchFamily="34" charset="0"/>
              </a:rPr>
              <a:t>echad</a:t>
            </a:r>
            <a:r>
              <a:rPr lang="en-US" sz="4000" i="1" dirty="0" smtClean="0">
                <a:solidFill>
                  <a:schemeClr val="bg1"/>
                </a:solidFill>
                <a:latin typeface="Helvetica" pitchFamily="34" charset="0"/>
                <a:cs typeface="Helvetica" pitchFamily="34" charset="0"/>
              </a:rPr>
              <a:t>.</a:t>
            </a:r>
          </a:p>
          <a:p>
            <a:pPr algn="ctr">
              <a:buNone/>
            </a:pP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Hear, Israel, </a:t>
            </a:r>
            <a:r>
              <a:rPr lang="en-US" sz="4000" dirty="0" err="1" smtClean="0">
                <a:solidFill>
                  <a:schemeClr val="bg1"/>
                </a:solidFill>
                <a:latin typeface="Helvetica" pitchFamily="34" charset="0"/>
                <a:cs typeface="Helvetica" pitchFamily="34" charset="0"/>
              </a:rPr>
              <a:t>YeHoVaH</a:t>
            </a:r>
            <a:r>
              <a:rPr lang="en-US" sz="4000" dirty="0" smtClean="0">
                <a:solidFill>
                  <a:schemeClr val="bg1"/>
                </a:solidFill>
                <a:latin typeface="Helvetica" pitchFamily="34" charset="0"/>
                <a:cs typeface="Helvetica" pitchFamily="34" charset="0"/>
              </a:rPr>
              <a:t> our Elohim, </a:t>
            </a:r>
            <a:r>
              <a:rPr lang="en-US" sz="4000" dirty="0" err="1" smtClean="0">
                <a:solidFill>
                  <a:schemeClr val="bg1"/>
                </a:solidFill>
                <a:latin typeface="Helvetica" pitchFamily="34" charset="0"/>
                <a:cs typeface="Helvetica" pitchFamily="34" charset="0"/>
              </a:rPr>
              <a:t>YeHoVaH</a:t>
            </a:r>
            <a:r>
              <a:rPr lang="en-US" sz="4000" dirty="0" smtClean="0">
                <a:solidFill>
                  <a:schemeClr val="bg1"/>
                </a:solidFill>
                <a:latin typeface="Helvetica" pitchFamily="34" charset="0"/>
                <a:cs typeface="Helvetica" pitchFamily="34" charset="0"/>
              </a:rPr>
              <a:t> </a:t>
            </a:r>
            <a:r>
              <a:rPr lang="en-US" sz="4000" dirty="0">
                <a:solidFill>
                  <a:schemeClr val="bg1"/>
                </a:solidFill>
                <a:latin typeface="Helvetica" pitchFamily="34" charset="0"/>
                <a:cs typeface="Helvetica" pitchFamily="34" charset="0"/>
              </a:rPr>
              <a:t>o</a:t>
            </a:r>
            <a:r>
              <a:rPr lang="en-US" sz="4000" dirty="0" smtClean="0">
                <a:solidFill>
                  <a:schemeClr val="bg1"/>
                </a:solidFill>
                <a:latin typeface="Helvetica" pitchFamily="34" charset="0"/>
                <a:cs typeface="Helvetica" pitchFamily="34" charset="0"/>
              </a:rPr>
              <a:t>nly.</a:t>
            </a:r>
            <a:endParaRPr lang="en-US" sz="4000" dirty="0">
              <a:solidFill>
                <a:schemeClr val="bg1"/>
              </a:solidFill>
            </a:endParaRPr>
          </a:p>
        </p:txBody>
      </p:sp>
    </p:spTree>
    <p:extLst>
      <p:ext uri="{BB962C8B-B14F-4D97-AF65-F5344CB8AC3E}">
        <p14:creationId xmlns:p14="http://schemas.microsoft.com/office/powerpoint/2010/main" val="39109690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000" dirty="0" smtClean="0">
                <a:solidFill>
                  <a:schemeClr val="bg1"/>
                </a:solidFill>
                <a:latin typeface="Helvetica" pitchFamily="34" charset="0"/>
                <a:cs typeface="Helvetica" pitchFamily="34" charset="0"/>
              </a:rPr>
              <a:t>Being Prepared to Give an Answer</a:t>
            </a:r>
          </a:p>
          <a:p>
            <a:pPr algn="ctr">
              <a:buNone/>
            </a:pPr>
            <a:endParaRPr lang="en-US" sz="2800" dirty="0" smtClean="0">
              <a:solidFill>
                <a:schemeClr val="bg1"/>
              </a:solidFill>
              <a:latin typeface="Helvetica" pitchFamily="34" charset="0"/>
              <a:cs typeface="Helvetica" pitchFamily="34" charset="0"/>
            </a:endParaRPr>
          </a:p>
          <a:p>
            <a:pPr marL="0" indent="0" algn="ctr">
              <a:buNone/>
            </a:pPr>
            <a:r>
              <a:rPr lang="en-US" sz="2800" dirty="0" smtClean="0">
                <a:solidFill>
                  <a:schemeClr val="bg1"/>
                </a:solidFill>
                <a:latin typeface="Helvetica" pitchFamily="34" charset="0"/>
                <a:cs typeface="Helvetica" pitchFamily="34" charset="0"/>
              </a:rPr>
              <a:t>An Artillery of Responses to Christian Objections About Being Torah Observant</a:t>
            </a:r>
          </a:p>
        </p:txBody>
      </p:sp>
    </p:spTree>
    <p:extLst>
      <p:ext uri="{BB962C8B-B14F-4D97-AF65-F5344CB8AC3E}">
        <p14:creationId xmlns:p14="http://schemas.microsoft.com/office/powerpoint/2010/main" val="197828969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buNone/>
            </a:pPr>
            <a:r>
              <a:rPr lang="en-US" dirty="0">
                <a:solidFill>
                  <a:schemeClr val="bg1"/>
                </a:solidFill>
              </a:rPr>
              <a:t>For our struggle is not against flesh and blood, but against the rulers, against the authorities, against the powers of this dark world and against the spiritual forces of evil in the heavenly realms.</a:t>
            </a:r>
          </a:p>
          <a:p>
            <a:pPr marL="0" indent="0">
              <a:buNone/>
            </a:pPr>
            <a:r>
              <a:rPr lang="en-US" dirty="0" smtClean="0">
                <a:solidFill>
                  <a:schemeClr val="bg1"/>
                </a:solidFill>
              </a:rPr>
              <a:t>Ephesians 6:12</a:t>
            </a:r>
            <a:endParaRPr lang="en-US" dirty="0">
              <a:solidFill>
                <a:schemeClr val="bg1"/>
              </a:solidFill>
            </a:endParaRPr>
          </a:p>
        </p:txBody>
      </p:sp>
    </p:spTree>
    <p:extLst>
      <p:ext uri="{BB962C8B-B14F-4D97-AF65-F5344CB8AC3E}">
        <p14:creationId xmlns:p14="http://schemas.microsoft.com/office/powerpoint/2010/main" val="427493178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lgn="ctr">
              <a:buNone/>
            </a:pPr>
            <a:r>
              <a:rPr lang="en-US" sz="3600" dirty="0" smtClean="0">
                <a:solidFill>
                  <a:schemeClr val="bg1"/>
                </a:solidFill>
                <a:cs typeface="Times New Roman" pitchFamily="18" charset="0"/>
              </a:rPr>
              <a:t>My Testimony</a:t>
            </a:r>
          </a:p>
          <a:p>
            <a:pPr>
              <a:buNone/>
            </a:pPr>
            <a:r>
              <a:rPr lang="en-US" dirty="0" smtClean="0">
                <a:solidFill>
                  <a:schemeClr val="bg1"/>
                </a:solidFill>
                <a:cs typeface="Times New Roman" pitchFamily="18" charset="0"/>
              </a:rPr>
              <a:t>VBS joy jumping and skipping, conviction of sin</a:t>
            </a:r>
          </a:p>
          <a:p>
            <a:pPr>
              <a:buNone/>
            </a:pPr>
            <a:r>
              <a:rPr lang="en-US" dirty="0" smtClean="0">
                <a:solidFill>
                  <a:schemeClr val="bg1"/>
                </a:solidFill>
                <a:cs typeface="Times New Roman" pitchFamily="18" charset="0"/>
              </a:rPr>
              <a:t>Little disobediences, lack of confidence in prayer</a:t>
            </a:r>
          </a:p>
          <a:p>
            <a:pPr>
              <a:buNone/>
            </a:pPr>
            <a:r>
              <a:rPr lang="en-US" dirty="0" smtClean="0">
                <a:solidFill>
                  <a:schemeClr val="bg1"/>
                </a:solidFill>
                <a:cs typeface="Times New Roman" pitchFamily="18" charset="0"/>
              </a:rPr>
              <a:t>Family falling away, church is boring, SS quarterlies, difficulty understanding KJV</a:t>
            </a:r>
          </a:p>
          <a:p>
            <a:pPr>
              <a:buNone/>
            </a:pPr>
            <a:r>
              <a:rPr lang="en-US" dirty="0" smtClean="0">
                <a:solidFill>
                  <a:schemeClr val="bg1"/>
                </a:solidFill>
                <a:cs typeface="Times New Roman" pitchFamily="18" charset="0"/>
              </a:rPr>
              <a:t>Forgot God, doubted his existence, HS, searching, tearful calling out, Baptist church, decision at 19 to give my life to God</a:t>
            </a:r>
          </a:p>
        </p:txBody>
      </p:sp>
    </p:spTree>
    <p:extLst>
      <p:ext uri="{BB962C8B-B14F-4D97-AF65-F5344CB8AC3E}">
        <p14:creationId xmlns:p14="http://schemas.microsoft.com/office/powerpoint/2010/main" val="52512525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Prayer</a:t>
            </a:r>
            <a:endParaRPr lang="en-US" sz="4000" dirty="0">
              <a:solidFill>
                <a:schemeClr val="bg1"/>
              </a:solidFill>
            </a:endParaRPr>
          </a:p>
        </p:txBody>
      </p:sp>
    </p:spTree>
    <p:extLst>
      <p:ext uri="{BB962C8B-B14F-4D97-AF65-F5344CB8AC3E}">
        <p14:creationId xmlns:p14="http://schemas.microsoft.com/office/powerpoint/2010/main" val="213904868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000" dirty="0" smtClean="0">
                <a:solidFill>
                  <a:schemeClr val="bg1"/>
                </a:solidFill>
                <a:latin typeface="Helvetica" pitchFamily="34" charset="0"/>
                <a:cs typeface="Helvetica" pitchFamily="34" charset="0"/>
              </a:rPr>
              <a:t>Being Prepared to Give an Answer</a:t>
            </a:r>
          </a:p>
          <a:p>
            <a:pPr algn="ctr">
              <a:buNone/>
            </a:pPr>
            <a:endParaRPr lang="en-US" sz="2800" dirty="0" smtClean="0">
              <a:solidFill>
                <a:schemeClr val="bg1"/>
              </a:solidFill>
              <a:latin typeface="Helvetica" pitchFamily="34" charset="0"/>
              <a:cs typeface="Helvetica" pitchFamily="34" charset="0"/>
            </a:endParaRPr>
          </a:p>
          <a:p>
            <a:pPr marL="0" indent="0" algn="ctr">
              <a:buNone/>
            </a:pPr>
            <a:r>
              <a:rPr lang="en-US" sz="2800" dirty="0" smtClean="0">
                <a:solidFill>
                  <a:schemeClr val="bg1"/>
                </a:solidFill>
                <a:latin typeface="Helvetica" pitchFamily="34" charset="0"/>
                <a:cs typeface="Helvetica" pitchFamily="34" charset="0"/>
              </a:rPr>
              <a:t>An Artillery of Responses to Christian Objections About Being Torah Observant</a:t>
            </a:r>
          </a:p>
        </p:txBody>
      </p:sp>
    </p:spTree>
    <p:extLst>
      <p:ext uri="{BB962C8B-B14F-4D97-AF65-F5344CB8AC3E}">
        <p14:creationId xmlns:p14="http://schemas.microsoft.com/office/powerpoint/2010/main" val="414627200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buNone/>
            </a:pPr>
            <a:r>
              <a:rPr lang="en-US" dirty="0">
                <a:solidFill>
                  <a:schemeClr val="bg1"/>
                </a:solidFill>
              </a:rPr>
              <a:t>But in your hearts set apart Messiah as </a:t>
            </a:r>
            <a:r>
              <a:rPr lang="en-US" dirty="0" smtClean="0">
                <a:solidFill>
                  <a:schemeClr val="bg1"/>
                </a:solidFill>
              </a:rPr>
              <a:t>Master. </a:t>
            </a:r>
            <a:r>
              <a:rPr lang="en-US" u="sng" dirty="0">
                <a:solidFill>
                  <a:schemeClr val="bg1"/>
                </a:solidFill>
              </a:rPr>
              <a:t>Always be prepared to give </a:t>
            </a:r>
            <a:r>
              <a:rPr lang="en-US" i="1" u="sng" dirty="0">
                <a:solidFill>
                  <a:schemeClr val="bg1"/>
                </a:solidFill>
              </a:rPr>
              <a:t>an answer </a:t>
            </a:r>
            <a:r>
              <a:rPr lang="en-US" u="sng" dirty="0">
                <a:solidFill>
                  <a:schemeClr val="bg1"/>
                </a:solidFill>
              </a:rPr>
              <a:t>to everyone who asks you to give the reason for the hope that you have</a:t>
            </a:r>
            <a:r>
              <a:rPr lang="en-US" dirty="0">
                <a:solidFill>
                  <a:schemeClr val="bg1"/>
                </a:solidFill>
              </a:rPr>
              <a:t>. </a:t>
            </a:r>
            <a:endParaRPr lang="en-US" dirty="0" smtClean="0">
              <a:solidFill>
                <a:schemeClr val="bg1"/>
              </a:solidFill>
            </a:endParaRPr>
          </a:p>
          <a:p>
            <a:pPr marL="0" indent="0">
              <a:buNone/>
            </a:pPr>
            <a:r>
              <a:rPr lang="en-US" dirty="0" smtClean="0">
                <a:solidFill>
                  <a:schemeClr val="bg1"/>
                </a:solidFill>
              </a:rPr>
              <a:t>But </a:t>
            </a:r>
            <a:r>
              <a:rPr lang="en-US" dirty="0">
                <a:solidFill>
                  <a:schemeClr val="bg1"/>
                </a:solidFill>
              </a:rPr>
              <a:t>do this with </a:t>
            </a:r>
            <a:r>
              <a:rPr lang="en-US" u="sng" dirty="0">
                <a:solidFill>
                  <a:schemeClr val="bg1"/>
                </a:solidFill>
              </a:rPr>
              <a:t>gentleness</a:t>
            </a:r>
            <a:r>
              <a:rPr lang="en-US" dirty="0">
                <a:solidFill>
                  <a:schemeClr val="bg1"/>
                </a:solidFill>
              </a:rPr>
              <a:t> and </a:t>
            </a:r>
            <a:r>
              <a:rPr lang="en-US" u="sng" dirty="0" smtClean="0">
                <a:solidFill>
                  <a:schemeClr val="bg1"/>
                </a:solidFill>
              </a:rPr>
              <a:t>respect</a:t>
            </a:r>
            <a:r>
              <a:rPr lang="en-US" dirty="0" smtClean="0">
                <a:solidFill>
                  <a:schemeClr val="bg1"/>
                </a:solidFill>
              </a:rPr>
              <a:t>, keeping </a:t>
            </a:r>
            <a:r>
              <a:rPr lang="en-US" dirty="0">
                <a:solidFill>
                  <a:schemeClr val="bg1"/>
                </a:solidFill>
              </a:rPr>
              <a:t>a clear conscience, so that those who speak maliciously against your good behavior in Messiah may be ashamed of their slander</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(1 Peter 3:15-16)</a:t>
            </a:r>
            <a:endParaRPr lang="en-US" dirty="0">
              <a:solidFill>
                <a:schemeClr val="bg1"/>
              </a:solidFill>
            </a:endParaRPr>
          </a:p>
        </p:txBody>
      </p:sp>
    </p:spTree>
    <p:extLst>
      <p:ext uri="{BB962C8B-B14F-4D97-AF65-F5344CB8AC3E}">
        <p14:creationId xmlns:p14="http://schemas.microsoft.com/office/powerpoint/2010/main" val="3585173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lnSpcReduction="10000"/>
          </a:bodyPr>
          <a:lstStyle/>
          <a:p>
            <a:pPr marL="0" indent="0" algn="ctr">
              <a:buNone/>
            </a:pPr>
            <a:r>
              <a:rPr lang="en-US" sz="3600" dirty="0" smtClean="0">
                <a:solidFill>
                  <a:schemeClr val="bg1"/>
                </a:solidFill>
                <a:cs typeface="Times New Roman" pitchFamily="18" charset="0"/>
              </a:rPr>
              <a:t>Apology</a:t>
            </a:r>
          </a:p>
          <a:p>
            <a:pPr marL="0" indent="0" algn="ctr">
              <a:buNone/>
            </a:pPr>
            <a:r>
              <a:rPr lang="en-US" dirty="0" smtClean="0">
                <a:solidFill>
                  <a:schemeClr val="bg1"/>
                </a:solidFill>
              </a:rPr>
              <a:t>Greek, </a:t>
            </a:r>
            <a:r>
              <a:rPr lang="en-US" i="1" dirty="0" smtClean="0">
                <a:solidFill>
                  <a:schemeClr val="bg1"/>
                </a:solidFill>
              </a:rPr>
              <a:t>apologia</a:t>
            </a:r>
            <a:endParaRPr lang="en-US" dirty="0">
              <a:solidFill>
                <a:schemeClr val="bg1"/>
              </a:solidFill>
            </a:endParaRPr>
          </a:p>
          <a:p>
            <a:pPr marL="514350" indent="-514350" algn="ctr">
              <a:buAutoNum type="arabicPeriod"/>
            </a:pPr>
            <a:r>
              <a:rPr lang="en-US" b="1" dirty="0" smtClean="0">
                <a:solidFill>
                  <a:schemeClr val="bg1"/>
                </a:solidFill>
              </a:rPr>
              <a:t>a </a:t>
            </a:r>
            <a:r>
              <a:rPr lang="en-US" b="1" dirty="0">
                <a:solidFill>
                  <a:schemeClr val="bg1"/>
                </a:solidFill>
              </a:rPr>
              <a:t>speech of defense, </a:t>
            </a:r>
            <a:r>
              <a:rPr lang="en-US" b="1" i="1" dirty="0">
                <a:solidFill>
                  <a:schemeClr val="bg1"/>
                </a:solidFill>
              </a:rPr>
              <a:t>defense, reply </a:t>
            </a:r>
            <a:endParaRPr lang="en-US" b="1" i="1" dirty="0" smtClean="0">
              <a:solidFill>
                <a:schemeClr val="bg1"/>
              </a:solidFill>
            </a:endParaRPr>
          </a:p>
          <a:p>
            <a:pPr marL="514350" indent="-514350" algn="ctr">
              <a:buFont typeface="Arial"/>
              <a:buAutoNum type="arabicPeriod"/>
            </a:pPr>
            <a:r>
              <a:rPr lang="en-US" b="1" dirty="0">
                <a:solidFill>
                  <a:schemeClr val="bg1"/>
                </a:solidFill>
              </a:rPr>
              <a:t>the act of making a defense, </a:t>
            </a:r>
            <a:r>
              <a:rPr lang="en-US" b="1" i="1" dirty="0" smtClean="0">
                <a:solidFill>
                  <a:schemeClr val="bg1"/>
                </a:solidFill>
              </a:rPr>
              <a:t>defense</a:t>
            </a:r>
            <a:endParaRPr lang="en-US" dirty="0">
              <a:solidFill>
                <a:schemeClr val="bg1"/>
              </a:solidFill>
            </a:endParaRPr>
          </a:p>
          <a:p>
            <a:pPr marL="0" indent="0" algn="ctr">
              <a:buNone/>
            </a:pPr>
            <a:r>
              <a:rPr lang="en-US" i="1" dirty="0">
                <a:solidFill>
                  <a:schemeClr val="bg1"/>
                </a:solidFill>
              </a:rPr>
              <a:t>hear the defense which I now make to you </a:t>
            </a:r>
            <a:r>
              <a:rPr lang="en-US" b="1" dirty="0">
                <a:solidFill>
                  <a:schemeClr val="bg1"/>
                </a:solidFill>
              </a:rPr>
              <a:t>Ac 22:1 </a:t>
            </a:r>
            <a:endParaRPr lang="en-US" i="1" dirty="0" smtClean="0">
              <a:solidFill>
                <a:schemeClr val="bg1"/>
              </a:solidFill>
            </a:endParaRPr>
          </a:p>
          <a:p>
            <a:pPr marL="0" indent="0" algn="ctr">
              <a:buNone/>
            </a:pPr>
            <a:r>
              <a:rPr lang="en-US" i="1" dirty="0" smtClean="0">
                <a:solidFill>
                  <a:schemeClr val="bg1"/>
                </a:solidFill>
              </a:rPr>
              <a:t>my </a:t>
            </a:r>
            <a:r>
              <a:rPr lang="en-US" i="1" dirty="0">
                <a:solidFill>
                  <a:schemeClr val="bg1"/>
                </a:solidFill>
              </a:rPr>
              <a:t>reply to those who sit in judgment over me </a:t>
            </a:r>
            <a:r>
              <a:rPr lang="en-US" b="1" dirty="0">
                <a:solidFill>
                  <a:schemeClr val="bg1"/>
                </a:solidFill>
              </a:rPr>
              <a:t>1 </a:t>
            </a:r>
            <a:r>
              <a:rPr lang="en-US" b="1" dirty="0" err="1">
                <a:solidFill>
                  <a:schemeClr val="bg1"/>
                </a:solidFill>
              </a:rPr>
              <a:t>Cor</a:t>
            </a:r>
            <a:r>
              <a:rPr lang="en-US" b="1" dirty="0">
                <a:solidFill>
                  <a:schemeClr val="bg1"/>
                </a:solidFill>
              </a:rPr>
              <a:t> 9:3. </a:t>
            </a:r>
            <a:endParaRPr lang="en-US" b="1" dirty="0" smtClean="0">
              <a:solidFill>
                <a:schemeClr val="bg1"/>
              </a:solidFill>
            </a:endParaRPr>
          </a:p>
          <a:p>
            <a:pPr marL="0" indent="0" algn="ctr">
              <a:buNone/>
            </a:pPr>
            <a:r>
              <a:rPr lang="en-US" dirty="0" smtClean="0">
                <a:solidFill>
                  <a:schemeClr val="bg1"/>
                </a:solidFill>
              </a:rPr>
              <a:t> </a:t>
            </a:r>
            <a:endParaRPr lang="en-US" dirty="0"/>
          </a:p>
        </p:txBody>
      </p:sp>
    </p:spTree>
    <p:extLst>
      <p:ext uri="{BB962C8B-B14F-4D97-AF65-F5344CB8AC3E}">
        <p14:creationId xmlns:p14="http://schemas.microsoft.com/office/powerpoint/2010/main" val="28406975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lgn="ctr">
              <a:buNone/>
            </a:pPr>
            <a:r>
              <a:rPr lang="en-US" sz="3600" dirty="0" smtClean="0">
                <a:solidFill>
                  <a:schemeClr val="bg1"/>
                </a:solidFill>
                <a:cs typeface="Times New Roman" pitchFamily="18" charset="0"/>
              </a:rPr>
              <a:t>Gentleness</a:t>
            </a:r>
          </a:p>
          <a:p>
            <a:pPr marL="0" indent="0" algn="ctr">
              <a:buNone/>
            </a:pPr>
            <a:r>
              <a:rPr lang="en-US" dirty="0">
                <a:solidFill>
                  <a:schemeClr val="bg1"/>
                </a:solidFill>
              </a:rPr>
              <a:t>the quality of not being overly impressed by a sense of one’s self-importance, </a:t>
            </a:r>
            <a:r>
              <a:rPr lang="en-US" i="1" dirty="0">
                <a:solidFill>
                  <a:schemeClr val="bg1"/>
                </a:solidFill>
              </a:rPr>
              <a:t>gentleness, humility, courtesy, considerateness, meekness </a:t>
            </a:r>
            <a:endParaRPr lang="en-US" i="1" dirty="0" smtClean="0">
              <a:solidFill>
                <a:schemeClr val="bg1"/>
              </a:solidFill>
            </a:endParaRPr>
          </a:p>
          <a:p>
            <a:pPr marL="0" indent="0" algn="ctr">
              <a:buNone/>
            </a:pPr>
            <a:r>
              <a:rPr lang="en-US" dirty="0">
                <a:solidFill>
                  <a:schemeClr val="bg1"/>
                </a:solidFill>
              </a:rPr>
              <a:t>A gentle answer turns away wrath, but a harsh word stirs up anger.</a:t>
            </a:r>
            <a:r>
              <a:rPr lang="en-US" dirty="0">
                <a:solidFill>
                  <a:schemeClr val="bg1"/>
                </a:solidFill>
                <a:cs typeface="Times New Roman" pitchFamily="18" charset="0"/>
              </a:rPr>
              <a:t> (Proverbs 15:1)</a:t>
            </a:r>
            <a:endParaRPr lang="en-US" dirty="0"/>
          </a:p>
          <a:p>
            <a:pPr marL="0" indent="0" algn="ctr">
              <a:buNone/>
            </a:pPr>
            <a:endParaRPr lang="en-US" dirty="0"/>
          </a:p>
        </p:txBody>
      </p:sp>
    </p:spTree>
    <p:extLst>
      <p:ext uri="{BB962C8B-B14F-4D97-AF65-F5344CB8AC3E}">
        <p14:creationId xmlns:p14="http://schemas.microsoft.com/office/powerpoint/2010/main" val="11787491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lgn="ctr">
              <a:buNone/>
            </a:pPr>
            <a:r>
              <a:rPr lang="en-US" sz="3600" dirty="0" smtClean="0">
                <a:solidFill>
                  <a:schemeClr val="bg1"/>
                </a:solidFill>
                <a:cs typeface="Times New Roman" pitchFamily="18" charset="0"/>
              </a:rPr>
              <a:t>How Far Will You Get With People When You Are:</a:t>
            </a:r>
          </a:p>
          <a:p>
            <a:pPr>
              <a:buNone/>
            </a:pPr>
            <a:r>
              <a:rPr lang="en-US" dirty="0" smtClean="0">
                <a:solidFill>
                  <a:schemeClr val="bg1"/>
                </a:solidFill>
                <a:cs typeface="Times New Roman" pitchFamily="18" charset="0"/>
              </a:rPr>
              <a:t>Arrogant (I have the truth, you don’t)</a:t>
            </a:r>
          </a:p>
          <a:p>
            <a:pPr>
              <a:buNone/>
            </a:pPr>
            <a:r>
              <a:rPr lang="en-US" dirty="0" smtClean="0">
                <a:solidFill>
                  <a:schemeClr val="bg1"/>
                </a:solidFill>
                <a:cs typeface="Times New Roman" pitchFamily="18" charset="0"/>
              </a:rPr>
              <a:t>Impatient (interrupting</a:t>
            </a:r>
            <a:r>
              <a:rPr lang="en-US" dirty="0" smtClean="0">
                <a:solidFill>
                  <a:schemeClr val="bg1"/>
                </a:solidFill>
                <a:cs typeface="Times New Roman" pitchFamily="18" charset="0"/>
              </a:rPr>
              <a:t>), Frustrated</a:t>
            </a:r>
            <a:endParaRPr lang="en-US" dirty="0" smtClean="0">
              <a:solidFill>
                <a:schemeClr val="bg1"/>
              </a:solidFill>
              <a:cs typeface="Times New Roman" pitchFamily="18" charset="0"/>
            </a:endParaRPr>
          </a:p>
          <a:p>
            <a:pPr>
              <a:buNone/>
            </a:pPr>
            <a:r>
              <a:rPr lang="en-US" dirty="0" smtClean="0">
                <a:solidFill>
                  <a:schemeClr val="bg1"/>
                </a:solidFill>
                <a:cs typeface="Times New Roman" pitchFamily="18" charset="0"/>
              </a:rPr>
              <a:t>Disrespectful (you don’t really believe that, do you? That’s ridiculous. That’s stupid.)</a:t>
            </a:r>
          </a:p>
          <a:p>
            <a:pPr>
              <a:buNone/>
            </a:pPr>
            <a:r>
              <a:rPr lang="en-US" dirty="0" smtClean="0">
                <a:solidFill>
                  <a:schemeClr val="bg1"/>
                </a:solidFill>
                <a:cs typeface="Times New Roman" pitchFamily="18" charset="0"/>
              </a:rPr>
              <a:t>Overbearing - Voice Elevated (shouting match</a:t>
            </a:r>
            <a:r>
              <a:rPr lang="en-US" dirty="0" smtClean="0">
                <a:solidFill>
                  <a:schemeClr val="bg1"/>
                </a:solidFill>
                <a:cs typeface="Times New Roman" pitchFamily="18" charset="0"/>
              </a:rPr>
              <a: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5290820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dirty="0">
                <a:solidFill>
                  <a:schemeClr val="bg1"/>
                </a:solidFill>
              </a:rPr>
              <a:t>Be wise in the way you act toward outsiders; make the most of every opportunity.</a:t>
            </a:r>
          </a:p>
          <a:p>
            <a:pPr>
              <a:buNone/>
            </a:pPr>
            <a:r>
              <a:rPr lang="en-US" dirty="0" smtClean="0">
                <a:solidFill>
                  <a:schemeClr val="bg1"/>
                </a:solidFill>
              </a:rPr>
              <a:t>Let </a:t>
            </a:r>
            <a:r>
              <a:rPr lang="en-US" dirty="0">
                <a:solidFill>
                  <a:schemeClr val="bg1"/>
                </a:solidFill>
              </a:rPr>
              <a:t>your </a:t>
            </a:r>
            <a:r>
              <a:rPr lang="en-US" dirty="0" smtClean="0">
                <a:solidFill>
                  <a:schemeClr val="bg1"/>
                </a:solidFill>
              </a:rPr>
              <a:t>word (message) </a:t>
            </a:r>
            <a:r>
              <a:rPr lang="en-US" dirty="0">
                <a:solidFill>
                  <a:schemeClr val="bg1"/>
                </a:solidFill>
              </a:rPr>
              <a:t>be always full of grace, seasoned with salt, so that you may know how to answer everyone</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(Colossians 4:5-6)</a:t>
            </a:r>
          </a:p>
          <a:p>
            <a:pPr>
              <a:buNone/>
            </a:pPr>
            <a:r>
              <a:rPr lang="en-US" dirty="0" smtClean="0">
                <a:solidFill>
                  <a:schemeClr val="bg1"/>
                </a:solidFill>
                <a:cs typeface="Times New Roman" pitchFamily="18" charset="0"/>
              </a:rPr>
              <a:t>Our actions and attitudes must match the message</a:t>
            </a:r>
            <a:endParaRPr lang="en-US" dirty="0"/>
          </a:p>
        </p:txBody>
      </p:sp>
    </p:spTree>
    <p:extLst>
      <p:ext uri="{BB962C8B-B14F-4D97-AF65-F5344CB8AC3E}">
        <p14:creationId xmlns:p14="http://schemas.microsoft.com/office/powerpoint/2010/main" val="213178979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92500" lnSpcReduction="20000"/>
          </a:bodyPr>
          <a:lstStyle/>
          <a:p>
            <a:pPr algn="ctr">
              <a:buNone/>
            </a:pPr>
            <a:r>
              <a:rPr lang="en-US" sz="4000" dirty="0" smtClean="0">
                <a:solidFill>
                  <a:schemeClr val="bg1"/>
                </a:solidFill>
                <a:cs typeface="Times New Roman" pitchFamily="18" charset="0"/>
              </a:rPr>
              <a:t>Preparing to Give an Answer</a:t>
            </a:r>
          </a:p>
          <a:p>
            <a:pPr>
              <a:buNone/>
            </a:pPr>
            <a:r>
              <a:rPr lang="en-US" dirty="0" smtClean="0">
                <a:solidFill>
                  <a:schemeClr val="bg1"/>
                </a:solidFill>
                <a:cs typeface="Times New Roman" pitchFamily="18" charset="0"/>
              </a:rPr>
              <a:t>Know the Word</a:t>
            </a:r>
          </a:p>
          <a:p>
            <a:pPr>
              <a:buNone/>
            </a:pPr>
            <a:r>
              <a:rPr lang="en-US" dirty="0">
                <a:solidFill>
                  <a:schemeClr val="bg1"/>
                </a:solidFill>
                <a:cs typeface="Times New Roman" pitchFamily="18" charset="0"/>
              </a:rPr>
              <a:t>Discipleship Training</a:t>
            </a:r>
          </a:p>
          <a:p>
            <a:pPr>
              <a:buNone/>
            </a:pPr>
            <a:r>
              <a:rPr lang="en-US" dirty="0" smtClean="0">
                <a:solidFill>
                  <a:schemeClr val="bg1"/>
                </a:solidFill>
                <a:cs typeface="Times New Roman" pitchFamily="18" charset="0"/>
              </a:rPr>
              <a:t>Be in Sync With the </a:t>
            </a:r>
            <a:r>
              <a:rPr lang="en-US" dirty="0" err="1" smtClean="0">
                <a:solidFill>
                  <a:schemeClr val="bg1"/>
                </a:solidFill>
                <a:cs typeface="Times New Roman" pitchFamily="18" charset="0"/>
              </a:rPr>
              <a:t>Ruach</a:t>
            </a:r>
            <a:r>
              <a:rPr lang="en-US" dirty="0" smtClean="0">
                <a:solidFill>
                  <a:schemeClr val="bg1"/>
                </a:solidFill>
                <a:cs typeface="Times New Roman" pitchFamily="18" charset="0"/>
              </a:rPr>
              <a:t> </a:t>
            </a:r>
            <a:r>
              <a:rPr lang="en-US" dirty="0" err="1" smtClean="0">
                <a:solidFill>
                  <a:schemeClr val="bg1"/>
                </a:solidFill>
                <a:cs typeface="Times New Roman" pitchFamily="18" charset="0"/>
              </a:rPr>
              <a:t>HaKodesh</a:t>
            </a:r>
            <a:endParaRPr lang="en-US" dirty="0" smtClean="0">
              <a:solidFill>
                <a:schemeClr val="bg1"/>
              </a:solidFill>
              <a:cs typeface="Times New Roman" pitchFamily="18" charset="0"/>
            </a:endParaRPr>
          </a:p>
          <a:p>
            <a:pPr>
              <a:buNone/>
            </a:pPr>
            <a:r>
              <a:rPr lang="en-US" dirty="0" smtClean="0">
                <a:solidFill>
                  <a:schemeClr val="bg1"/>
                </a:solidFill>
                <a:cs typeface="Times New Roman" pitchFamily="18" charset="0"/>
              </a:rPr>
              <a:t>Know </a:t>
            </a:r>
            <a:r>
              <a:rPr lang="en-US" dirty="0" smtClean="0">
                <a:solidFill>
                  <a:schemeClr val="bg1"/>
                </a:solidFill>
                <a:cs typeface="Times New Roman" pitchFamily="18" charset="0"/>
              </a:rPr>
              <a:t>the Voice of </a:t>
            </a:r>
            <a:r>
              <a:rPr lang="en-US" dirty="0" err="1" smtClean="0">
                <a:solidFill>
                  <a:schemeClr val="bg1"/>
                </a:solidFill>
                <a:cs typeface="Times New Roman" pitchFamily="18" charset="0"/>
              </a:rPr>
              <a:t>Elohim</a:t>
            </a:r>
            <a:endParaRPr lang="en-US" dirty="0" smtClean="0">
              <a:solidFill>
                <a:schemeClr val="bg1"/>
              </a:solidFill>
              <a:cs typeface="Times New Roman" pitchFamily="18" charset="0"/>
            </a:endParaRPr>
          </a:p>
          <a:p>
            <a:pPr>
              <a:buNone/>
            </a:pPr>
            <a:r>
              <a:rPr lang="en-US" dirty="0">
                <a:solidFill>
                  <a:schemeClr val="bg1"/>
                </a:solidFill>
                <a:cs typeface="Times New Roman" pitchFamily="18" charset="0"/>
              </a:rPr>
              <a:t>Be in </a:t>
            </a:r>
            <a:r>
              <a:rPr lang="en-US" dirty="0" smtClean="0">
                <a:solidFill>
                  <a:schemeClr val="bg1"/>
                </a:solidFill>
                <a:cs typeface="Times New Roman" pitchFamily="18" charset="0"/>
              </a:rPr>
              <a:t>Prayer</a:t>
            </a:r>
            <a:endParaRPr lang="en-US" dirty="0" smtClean="0">
              <a:solidFill>
                <a:schemeClr val="bg1"/>
              </a:solidFill>
              <a:cs typeface="Times New Roman" pitchFamily="18" charset="0"/>
            </a:endParaRPr>
          </a:p>
          <a:p>
            <a:pPr>
              <a:buNone/>
            </a:pPr>
            <a:r>
              <a:rPr lang="en-US" dirty="0">
                <a:solidFill>
                  <a:schemeClr val="bg1"/>
                </a:solidFill>
                <a:cs typeface="Times New Roman" pitchFamily="18" charset="0"/>
              </a:rPr>
              <a:t>Speak with Authority, </a:t>
            </a:r>
            <a:r>
              <a:rPr lang="en-US" dirty="0" smtClean="0">
                <a:solidFill>
                  <a:schemeClr val="bg1"/>
                </a:solidFill>
                <a:cs typeface="Times New Roman" pitchFamily="18" charset="0"/>
              </a:rPr>
              <a:t>Confidenc</a:t>
            </a:r>
            <a:r>
              <a:rPr lang="en-US" dirty="0" smtClean="0">
                <a:solidFill>
                  <a:schemeClr val="bg1"/>
                </a:solidFill>
                <a:cs typeface="Times New Roman" pitchFamily="18" charset="0"/>
              </a:rPr>
              <a:t>e, </a:t>
            </a:r>
            <a:r>
              <a:rPr lang="en-US" dirty="0" smtClean="0">
                <a:solidFill>
                  <a:schemeClr val="bg1"/>
                </a:solidFill>
                <a:cs typeface="Times New Roman" pitchFamily="18" charset="0"/>
              </a:rPr>
              <a:t>not </a:t>
            </a:r>
            <a:r>
              <a:rPr lang="en-US" dirty="0">
                <a:solidFill>
                  <a:schemeClr val="bg1"/>
                </a:solidFill>
                <a:cs typeface="Times New Roman" pitchFamily="18" charset="0"/>
              </a:rPr>
              <a:t>like you are not </a:t>
            </a:r>
            <a:r>
              <a:rPr lang="en-US" dirty="0" smtClean="0">
                <a:solidFill>
                  <a:schemeClr val="bg1"/>
                </a:solidFill>
                <a:cs typeface="Times New Roman" pitchFamily="18" charset="0"/>
              </a:rPr>
              <a:t>sure</a:t>
            </a:r>
          </a:p>
          <a:p>
            <a:pPr>
              <a:buNone/>
            </a:pPr>
            <a:r>
              <a:rPr lang="en-US" dirty="0" smtClean="0">
                <a:solidFill>
                  <a:schemeClr val="bg1"/>
                </a:solidFill>
                <a:cs typeface="Times New Roman" pitchFamily="18" charset="0"/>
              </a:rPr>
              <a:t>Don’t overwhelm with everything you know</a:t>
            </a:r>
          </a:p>
          <a:p>
            <a:pPr>
              <a:buNone/>
            </a:pPr>
            <a:r>
              <a:rPr lang="en-US" dirty="0" smtClean="0">
                <a:solidFill>
                  <a:schemeClr val="bg1"/>
                </a:solidFill>
                <a:cs typeface="Times New Roman" pitchFamily="18" charset="0"/>
              </a:rPr>
              <a:t>Leave Room for the Holy Spirit to Bring it Home</a:t>
            </a:r>
          </a:p>
        </p:txBody>
      </p:sp>
    </p:spTree>
    <p:extLst>
      <p:ext uri="{BB962C8B-B14F-4D97-AF65-F5344CB8AC3E}">
        <p14:creationId xmlns:p14="http://schemas.microsoft.com/office/powerpoint/2010/main" val="10277792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77500" lnSpcReduction="20000"/>
          </a:bodyPr>
          <a:lstStyle/>
          <a:p>
            <a:pPr>
              <a:buNone/>
            </a:pPr>
            <a:r>
              <a:rPr lang="en-US" sz="4000" dirty="0" smtClean="0">
                <a:solidFill>
                  <a:schemeClr val="bg1"/>
                </a:solidFill>
                <a:cs typeface="Times New Roman" pitchFamily="18" charset="0"/>
              </a:rPr>
              <a:t>Objection #1 – “Those People are Commandment Keepers!”</a:t>
            </a:r>
          </a:p>
          <a:p>
            <a:pPr marL="0" indent="0">
              <a:buNone/>
            </a:pPr>
            <a:r>
              <a:rPr lang="en-US" sz="4100" dirty="0">
                <a:solidFill>
                  <a:schemeClr val="bg1"/>
                </a:solidFill>
              </a:rPr>
              <a:t>Whoever has my commands and obeys them, </a:t>
            </a:r>
            <a:r>
              <a:rPr lang="en-US" sz="4100" u="sng" dirty="0">
                <a:solidFill>
                  <a:schemeClr val="bg1"/>
                </a:solidFill>
              </a:rPr>
              <a:t>he is the one who loves me</a:t>
            </a:r>
            <a:r>
              <a:rPr lang="en-US" sz="4100" dirty="0">
                <a:solidFill>
                  <a:schemeClr val="bg1"/>
                </a:solidFill>
              </a:rPr>
              <a:t>. He who loves me will be loved by my Father, and I too will love him and show myself to him." (4th Gospel 14:21</a:t>
            </a:r>
            <a:r>
              <a:rPr lang="en-US" sz="4100" dirty="0" smtClean="0">
                <a:solidFill>
                  <a:schemeClr val="bg1"/>
                </a:solidFill>
              </a:rPr>
              <a:t>)</a:t>
            </a:r>
            <a:endParaRPr lang="en-US" sz="4100" dirty="0">
              <a:solidFill>
                <a:schemeClr val="bg1"/>
              </a:solidFill>
            </a:endParaRPr>
          </a:p>
          <a:p>
            <a:pPr marL="0" indent="0">
              <a:buNone/>
            </a:pPr>
            <a:r>
              <a:rPr lang="en-US" sz="4100" u="sng" dirty="0">
                <a:solidFill>
                  <a:schemeClr val="bg1"/>
                </a:solidFill>
              </a:rPr>
              <a:t>If you obey my commands, you will remain in my love</a:t>
            </a:r>
            <a:r>
              <a:rPr lang="en-US" sz="4100" dirty="0">
                <a:solidFill>
                  <a:schemeClr val="bg1"/>
                </a:solidFill>
              </a:rPr>
              <a:t>, just as I have obeyed my Father's commands and remain in his love. (4th Gospel 15:10)</a:t>
            </a: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5251252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u="sng" dirty="0">
                <a:solidFill>
                  <a:schemeClr val="bg1"/>
                </a:solidFill>
              </a:rPr>
              <a:t>We know that we have come to know him if we obey his commands</a:t>
            </a:r>
            <a:r>
              <a:rPr lang="en-US" dirty="0">
                <a:solidFill>
                  <a:schemeClr val="bg1"/>
                </a:solidFill>
              </a:rPr>
              <a:t>.   The man who says, "I know him," but does not do what he commands is a liar, and the truth is not in him.  But if anyone obeys his word, Elohim's love is truly made complete in him. This is how we know we are in him: Whoever claims to live in him must walk as </a:t>
            </a:r>
            <a:r>
              <a:rPr lang="en-US" dirty="0" err="1">
                <a:solidFill>
                  <a:schemeClr val="bg1"/>
                </a:solidFill>
              </a:rPr>
              <a:t>Yahusha</a:t>
            </a:r>
            <a:r>
              <a:rPr lang="en-US" dirty="0">
                <a:solidFill>
                  <a:schemeClr val="bg1"/>
                </a:solidFill>
              </a:rPr>
              <a:t> did. (1 John 2:3-6)</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419010876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buNone/>
            </a:pPr>
            <a:r>
              <a:rPr lang="en-US" dirty="0">
                <a:solidFill>
                  <a:schemeClr val="bg1"/>
                </a:solidFill>
              </a:rPr>
              <a:t>Dear friends, if our hearts do not condemn us, </a:t>
            </a:r>
            <a:r>
              <a:rPr lang="en-US" u="sng" dirty="0">
                <a:solidFill>
                  <a:schemeClr val="bg1"/>
                </a:solidFill>
              </a:rPr>
              <a:t>we have confidence before Elohim and receive from him anything we ask</a:t>
            </a:r>
            <a:r>
              <a:rPr lang="en-US" dirty="0">
                <a:solidFill>
                  <a:schemeClr val="bg1"/>
                </a:solidFill>
              </a:rPr>
              <a:t>, </a:t>
            </a:r>
            <a:r>
              <a:rPr lang="en-US" u="sng" dirty="0">
                <a:solidFill>
                  <a:schemeClr val="bg1"/>
                </a:solidFill>
              </a:rPr>
              <a:t>because we obey his commands and do what pleases him</a:t>
            </a:r>
            <a:r>
              <a:rPr lang="en-US" dirty="0">
                <a:solidFill>
                  <a:schemeClr val="bg1"/>
                </a:solidFill>
              </a:rPr>
              <a:t>. (1 John 3:21-22)</a:t>
            </a:r>
          </a:p>
          <a:p>
            <a:pPr marL="0" indent="0">
              <a:buNone/>
            </a:pPr>
            <a:r>
              <a:rPr lang="en-US" u="sng" dirty="0" smtClean="0">
                <a:solidFill>
                  <a:schemeClr val="bg1"/>
                </a:solidFill>
              </a:rPr>
              <a:t>Those </a:t>
            </a:r>
            <a:r>
              <a:rPr lang="en-US" u="sng" dirty="0">
                <a:solidFill>
                  <a:schemeClr val="bg1"/>
                </a:solidFill>
              </a:rPr>
              <a:t>who obey his commands live in him</a:t>
            </a:r>
            <a:r>
              <a:rPr lang="en-US" dirty="0">
                <a:solidFill>
                  <a:schemeClr val="bg1"/>
                </a:solidFill>
              </a:rPr>
              <a:t>, and he in them. And this is how we know that he lives in us: We know it by the Spirit he gave us. (1 John 3:24</a:t>
            </a:r>
            <a:r>
              <a:rPr lang="en-US" dirty="0" smtClean="0">
                <a:solidFill>
                  <a:schemeClr val="bg1"/>
                </a:solidFill>
              </a:rPr>
              <a:t>)  (see also Ezekiel 11:19-20)</a:t>
            </a:r>
            <a:endParaRPr lang="en-US" dirty="0">
              <a:solidFill>
                <a:schemeClr val="bg1"/>
              </a:solidFill>
            </a:endParaRPr>
          </a:p>
        </p:txBody>
      </p:sp>
    </p:spTree>
    <p:extLst>
      <p:ext uri="{BB962C8B-B14F-4D97-AF65-F5344CB8AC3E}">
        <p14:creationId xmlns:p14="http://schemas.microsoft.com/office/powerpoint/2010/main" val="40993654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dirty="0">
                <a:solidFill>
                  <a:schemeClr val="bg1"/>
                </a:solidFill>
              </a:rPr>
              <a:t>This is how we know that we love the children of Elohim: by loving Elohim and carrying out his commands.  This is love for Elohim: to obey his commands. And his commands are not burdensome, (1 John 5:2-3)</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77701287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lnSpcReduction="10000"/>
          </a:bodyPr>
          <a:lstStyle/>
          <a:p>
            <a:pPr algn="ctr">
              <a:buNone/>
            </a:pPr>
            <a:r>
              <a:rPr lang="en-US" dirty="0" smtClean="0">
                <a:solidFill>
                  <a:schemeClr val="bg1"/>
                </a:solidFill>
                <a:cs typeface="Times New Roman" pitchFamily="18" charset="0"/>
              </a:rPr>
              <a:t>Summary: Obeying his commands means:</a:t>
            </a:r>
          </a:p>
          <a:p>
            <a:pPr>
              <a:buNone/>
            </a:pPr>
            <a:r>
              <a:rPr lang="en-US" dirty="0" smtClean="0">
                <a:solidFill>
                  <a:schemeClr val="bg1"/>
                </a:solidFill>
                <a:cs typeface="Times New Roman" pitchFamily="18" charset="0"/>
              </a:rPr>
              <a:t>You love him</a:t>
            </a:r>
          </a:p>
          <a:p>
            <a:pPr>
              <a:buNone/>
            </a:pPr>
            <a:r>
              <a:rPr lang="en-US" dirty="0" smtClean="0">
                <a:solidFill>
                  <a:schemeClr val="bg1"/>
                </a:solidFill>
                <a:cs typeface="Times New Roman" pitchFamily="18" charset="0"/>
              </a:rPr>
              <a:t>You will remain in his love</a:t>
            </a:r>
          </a:p>
          <a:p>
            <a:pPr>
              <a:buNone/>
            </a:pPr>
            <a:r>
              <a:rPr lang="en-US" dirty="0" smtClean="0">
                <a:solidFill>
                  <a:schemeClr val="bg1"/>
                </a:solidFill>
                <a:cs typeface="Times New Roman" pitchFamily="18" charset="0"/>
              </a:rPr>
              <a:t>You have come to know him</a:t>
            </a:r>
          </a:p>
          <a:p>
            <a:pPr>
              <a:buNone/>
            </a:pPr>
            <a:r>
              <a:rPr lang="en-US" dirty="0" smtClean="0">
                <a:solidFill>
                  <a:schemeClr val="bg1"/>
                </a:solidFill>
                <a:cs typeface="Times New Roman" pitchFamily="18" charset="0"/>
              </a:rPr>
              <a:t>Elohim’s love is made complete in you</a:t>
            </a:r>
          </a:p>
          <a:p>
            <a:pPr>
              <a:buNone/>
            </a:pPr>
            <a:r>
              <a:rPr lang="en-US" dirty="0" smtClean="0">
                <a:solidFill>
                  <a:schemeClr val="bg1"/>
                </a:solidFill>
                <a:cs typeface="Times New Roman" pitchFamily="18" charset="0"/>
              </a:rPr>
              <a:t>You have confidence in him and will receive what you ask</a:t>
            </a:r>
          </a:p>
          <a:p>
            <a:pPr>
              <a:buNone/>
            </a:pPr>
            <a:r>
              <a:rPr lang="en-US" dirty="0" smtClean="0">
                <a:solidFill>
                  <a:schemeClr val="bg1"/>
                </a:solidFill>
                <a:cs typeface="Times New Roman" pitchFamily="18" charset="0"/>
              </a:rPr>
              <a:t>You live in him</a:t>
            </a:r>
          </a:p>
          <a:p>
            <a:pPr>
              <a:buNone/>
            </a:pPr>
            <a:r>
              <a:rPr lang="en-US" dirty="0" smtClean="0">
                <a:solidFill>
                  <a:schemeClr val="bg1"/>
                </a:solidFill>
                <a:cs typeface="Times New Roman" pitchFamily="18" charset="0"/>
              </a:rPr>
              <a:t>You know that you love </a:t>
            </a:r>
            <a:r>
              <a:rPr lang="en-US" dirty="0" err="1" smtClean="0">
                <a:solidFill>
                  <a:schemeClr val="bg1"/>
                </a:solidFill>
                <a:cs typeface="Times New Roman" pitchFamily="18" charset="0"/>
              </a:rPr>
              <a:t>Elohim</a:t>
            </a:r>
            <a:r>
              <a:rPr lang="en-US" dirty="0" smtClean="0">
                <a:solidFill>
                  <a:schemeClr val="bg1"/>
                </a:solidFill>
                <a:cs typeface="Times New Roman" pitchFamily="18" charset="0"/>
              </a:rPr>
              <a:t> and his children</a:t>
            </a:r>
          </a:p>
          <a:p>
            <a:pPr>
              <a:buNone/>
            </a:pP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26550769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buNone/>
            </a:pPr>
            <a:r>
              <a:rPr lang="en-US" dirty="0">
                <a:solidFill>
                  <a:schemeClr val="bg1"/>
                </a:solidFill>
              </a:rPr>
              <a:t>This calls for patient endurance on the part of </a:t>
            </a:r>
            <a:r>
              <a:rPr lang="en-US" u="sng" dirty="0">
                <a:solidFill>
                  <a:schemeClr val="bg1"/>
                </a:solidFill>
              </a:rPr>
              <a:t>the saints who obey Elohim's commandments and remain faithful to </a:t>
            </a:r>
            <a:r>
              <a:rPr lang="en-US" u="sng" dirty="0" err="1" smtClean="0">
                <a:solidFill>
                  <a:schemeClr val="bg1"/>
                </a:solidFill>
              </a:rPr>
              <a:t>Yahusha</a:t>
            </a:r>
            <a:r>
              <a:rPr lang="en-US" dirty="0" smtClean="0">
                <a:solidFill>
                  <a:schemeClr val="bg1"/>
                </a:solidFill>
              </a:rPr>
              <a:t>. </a:t>
            </a:r>
            <a:r>
              <a:rPr lang="en-US" dirty="0">
                <a:solidFill>
                  <a:schemeClr val="bg1"/>
                </a:solidFill>
              </a:rPr>
              <a:t>(Revelation 14:12)</a:t>
            </a:r>
          </a:p>
          <a:p>
            <a:pPr marL="0" indent="0">
              <a:buNone/>
            </a:pPr>
            <a:r>
              <a:rPr lang="en-US" dirty="0" smtClean="0">
                <a:solidFill>
                  <a:schemeClr val="bg1"/>
                </a:solidFill>
              </a:rPr>
              <a:t>Then </a:t>
            </a:r>
            <a:r>
              <a:rPr lang="en-US" dirty="0">
                <a:solidFill>
                  <a:schemeClr val="bg1"/>
                </a:solidFill>
              </a:rPr>
              <a:t>the dragon was enraged at the woman and went off to make war against the rest of her offspring-- </a:t>
            </a:r>
            <a:r>
              <a:rPr lang="en-US" u="sng" dirty="0">
                <a:solidFill>
                  <a:schemeClr val="bg1"/>
                </a:solidFill>
              </a:rPr>
              <a:t>those who obey Elohim's commandments and hold to the testimony of </a:t>
            </a:r>
            <a:r>
              <a:rPr lang="en-US" u="sng" dirty="0" err="1">
                <a:solidFill>
                  <a:schemeClr val="bg1"/>
                </a:solidFill>
              </a:rPr>
              <a:t>Yahusha</a:t>
            </a:r>
            <a:r>
              <a:rPr lang="en-US" dirty="0">
                <a:solidFill>
                  <a:schemeClr val="bg1"/>
                </a:solidFill>
              </a:rPr>
              <a:t>. (Revelation 12:17)</a:t>
            </a:r>
          </a:p>
        </p:txBody>
      </p:sp>
    </p:spTree>
    <p:extLst>
      <p:ext uri="{BB962C8B-B14F-4D97-AF65-F5344CB8AC3E}">
        <p14:creationId xmlns:p14="http://schemas.microsoft.com/office/powerpoint/2010/main" val="128832191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92500"/>
          </a:bodyPr>
          <a:lstStyle/>
          <a:p>
            <a:pPr>
              <a:buNone/>
            </a:pPr>
            <a:r>
              <a:rPr lang="en-US" sz="3600" dirty="0" smtClean="0">
                <a:solidFill>
                  <a:schemeClr val="bg1"/>
                </a:solidFill>
                <a:cs typeface="Times New Roman" pitchFamily="18" charset="0"/>
              </a:rPr>
              <a:t>Objection #2 – Jesus Fulfilled the Law So Christians Don’t Have to Keep It</a:t>
            </a:r>
          </a:p>
          <a:p>
            <a:pPr>
              <a:buNone/>
            </a:pPr>
            <a:r>
              <a:rPr lang="en-US" dirty="0" smtClean="0">
                <a:solidFill>
                  <a:schemeClr val="bg1"/>
                </a:solidFill>
                <a:cs typeface="Times New Roman" pitchFamily="18" charset="0"/>
              </a:rPr>
              <a:t>Jesus kept the law perfectly and thereby </a:t>
            </a:r>
            <a:r>
              <a:rPr lang="en-US" dirty="0">
                <a:solidFill>
                  <a:schemeClr val="bg1"/>
                </a:solidFill>
              </a:rPr>
              <a:t>fulfilled its demands and requirements on </a:t>
            </a:r>
            <a:r>
              <a:rPr lang="en-US" dirty="0" smtClean="0">
                <a:solidFill>
                  <a:schemeClr val="bg1"/>
                </a:solidFill>
              </a:rPr>
              <a:t>Israel… effectively setting it aside…so we don’t have to keep it!</a:t>
            </a:r>
          </a:p>
          <a:p>
            <a:pPr>
              <a:buNone/>
            </a:pPr>
            <a:r>
              <a:rPr lang="en-US" dirty="0" smtClean="0">
                <a:solidFill>
                  <a:schemeClr val="bg1"/>
                </a:solidFill>
                <a:cs typeface="Times New Roman" pitchFamily="18" charset="0"/>
              </a:rPr>
              <a:t>Since Jesus died for us, we don’t have to die.  He fulfilled the Father’s requirement for death.  Likewise he fulfilled the Father’s demands concerning the Law</a:t>
            </a:r>
          </a:p>
        </p:txBody>
      </p:sp>
    </p:spTree>
    <p:extLst>
      <p:ext uri="{BB962C8B-B14F-4D97-AF65-F5344CB8AC3E}">
        <p14:creationId xmlns:p14="http://schemas.microsoft.com/office/powerpoint/2010/main" val="26032832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lgn="ctr">
              <a:buNone/>
            </a:pPr>
            <a:r>
              <a:rPr lang="en-US" sz="3600" dirty="0" smtClean="0">
                <a:solidFill>
                  <a:schemeClr val="bg1"/>
                </a:solidFill>
              </a:rPr>
              <a:t>Did </a:t>
            </a:r>
            <a:r>
              <a:rPr lang="en-US" sz="3600" dirty="0" err="1" smtClean="0">
                <a:solidFill>
                  <a:schemeClr val="bg1"/>
                </a:solidFill>
              </a:rPr>
              <a:t>Yeshua</a:t>
            </a:r>
            <a:r>
              <a:rPr lang="en-US" sz="3600" dirty="0" smtClean="0">
                <a:solidFill>
                  <a:schemeClr val="bg1"/>
                </a:solidFill>
              </a:rPr>
              <a:t> Do Away With the Law?</a:t>
            </a:r>
          </a:p>
          <a:p>
            <a:pPr>
              <a:buNone/>
            </a:pPr>
            <a:r>
              <a:rPr lang="en-US" dirty="0" smtClean="0">
                <a:solidFill>
                  <a:schemeClr val="bg1"/>
                </a:solidFill>
              </a:rPr>
              <a:t>Do </a:t>
            </a:r>
            <a:r>
              <a:rPr lang="en-US" dirty="0">
                <a:solidFill>
                  <a:schemeClr val="bg1"/>
                </a:solidFill>
              </a:rPr>
              <a:t>not think that I came to destroy the Torah or the Prophets.  I did not come to destroy but to complete.  For truly, I say to you, till the heaven and the earth pass away, one jot or one tittle shall by no means pass from the Torah till all be done. (</a:t>
            </a:r>
            <a:r>
              <a:rPr lang="en-US" dirty="0" err="1">
                <a:solidFill>
                  <a:schemeClr val="bg1"/>
                </a:solidFill>
              </a:rPr>
              <a:t>Mattityahu</a:t>
            </a:r>
            <a:r>
              <a:rPr lang="en-US" dirty="0">
                <a:solidFill>
                  <a:schemeClr val="bg1"/>
                </a:solidFill>
              </a:rPr>
              <a:t> </a:t>
            </a:r>
            <a:r>
              <a:rPr lang="en-US" dirty="0" smtClean="0">
                <a:solidFill>
                  <a:schemeClr val="bg1"/>
                </a:solidFill>
              </a:rPr>
              <a:t>5:17).</a:t>
            </a:r>
            <a:endParaRPr lang="en-US" dirty="0">
              <a:solidFill>
                <a:schemeClr val="bg1"/>
              </a:solidFill>
              <a:cs typeface="Times New Roman" pitchFamily="18" charset="0"/>
            </a:endParaRP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169418966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sz="3600" dirty="0" smtClean="0">
                <a:solidFill>
                  <a:schemeClr val="bg1"/>
                </a:solidFill>
                <a:cs typeface="Times New Roman" pitchFamily="18" charset="0"/>
              </a:rPr>
              <a:t>“To Fulfill” – Greek </a:t>
            </a:r>
            <a:r>
              <a:rPr lang="en-US" sz="3600" i="1" dirty="0" err="1" smtClean="0">
                <a:solidFill>
                  <a:schemeClr val="bg1"/>
                </a:solidFill>
                <a:cs typeface="Times New Roman" pitchFamily="18" charset="0"/>
              </a:rPr>
              <a:t>pleeroo</a:t>
            </a:r>
            <a:endParaRPr lang="en-US" sz="3600" i="1" dirty="0" smtClean="0">
              <a:solidFill>
                <a:schemeClr val="bg1"/>
              </a:solidFill>
              <a:cs typeface="Times New Roman" pitchFamily="18" charset="0"/>
            </a:endParaRPr>
          </a:p>
          <a:p>
            <a:pPr>
              <a:buNone/>
            </a:pPr>
            <a:r>
              <a:rPr lang="en-US" dirty="0" smtClean="0">
                <a:solidFill>
                  <a:schemeClr val="bg1"/>
                </a:solidFill>
              </a:rPr>
              <a:t>Can mean do away with, put an end to…But…</a:t>
            </a:r>
          </a:p>
          <a:p>
            <a:pPr>
              <a:buNone/>
            </a:pPr>
            <a:r>
              <a:rPr lang="en-US" dirty="0" smtClean="0">
                <a:solidFill>
                  <a:schemeClr val="bg1"/>
                </a:solidFill>
              </a:rPr>
              <a:t>Depending </a:t>
            </a:r>
            <a:r>
              <a:rPr lang="en-US" dirty="0">
                <a:solidFill>
                  <a:schemeClr val="bg1"/>
                </a:solidFill>
              </a:rPr>
              <a:t>on how one prefers to interpret the context, (</a:t>
            </a:r>
            <a:r>
              <a:rPr lang="en-US" i="1" dirty="0" err="1">
                <a:solidFill>
                  <a:schemeClr val="bg1"/>
                </a:solidFill>
              </a:rPr>
              <a:t>pleeroo</a:t>
            </a:r>
            <a:r>
              <a:rPr lang="en-US" dirty="0">
                <a:solidFill>
                  <a:schemeClr val="bg1"/>
                </a:solidFill>
              </a:rPr>
              <a:t>) is understood here either </a:t>
            </a:r>
            <a:r>
              <a:rPr lang="en-US" dirty="0" smtClean="0">
                <a:solidFill>
                  <a:schemeClr val="bg1"/>
                </a:solidFill>
              </a:rPr>
              <a:t>as</a:t>
            </a:r>
          </a:p>
          <a:p>
            <a:pPr>
              <a:buNone/>
            </a:pPr>
            <a:r>
              <a:rPr lang="en-US" dirty="0" smtClean="0">
                <a:solidFill>
                  <a:schemeClr val="bg1"/>
                </a:solidFill>
              </a:rPr>
              <a:t>- fulfill=do</a:t>
            </a:r>
            <a:r>
              <a:rPr lang="en-US" dirty="0">
                <a:solidFill>
                  <a:schemeClr val="bg1"/>
                </a:solidFill>
              </a:rPr>
              <a:t>, carry out, or </a:t>
            </a:r>
            <a:endParaRPr lang="en-US" dirty="0" smtClean="0">
              <a:solidFill>
                <a:schemeClr val="bg1"/>
              </a:solidFill>
            </a:endParaRPr>
          </a:p>
          <a:p>
            <a:pPr>
              <a:buNone/>
            </a:pPr>
            <a:r>
              <a:rPr lang="en-US" dirty="0" smtClean="0">
                <a:solidFill>
                  <a:schemeClr val="bg1"/>
                </a:solidFill>
              </a:rPr>
              <a:t>- as </a:t>
            </a:r>
            <a:r>
              <a:rPr lang="en-US" dirty="0">
                <a:solidFill>
                  <a:schemeClr val="bg1"/>
                </a:solidFill>
              </a:rPr>
              <a:t>bring to full expression=show it forth in its true </a:t>
            </a:r>
            <a:r>
              <a:rPr lang="en-US" dirty="0" err="1">
                <a:solidFill>
                  <a:schemeClr val="bg1"/>
                </a:solidFill>
              </a:rPr>
              <a:t>mng</a:t>
            </a:r>
            <a:r>
              <a:rPr lang="en-US" dirty="0">
                <a:solidFill>
                  <a:schemeClr val="bg1"/>
                </a:solidFill>
              </a:rPr>
              <a:t>., or as fill up =complete...(Bauer, p.671)</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423283653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lnSpcReduction="10000"/>
          </a:bodyPr>
          <a:lstStyle/>
          <a:p>
            <a:pPr>
              <a:buNone/>
            </a:pPr>
            <a:r>
              <a:rPr lang="en-US" dirty="0">
                <a:solidFill>
                  <a:schemeClr val="bg1"/>
                </a:solidFill>
              </a:rPr>
              <a:t>Webster's Collegiate Dictionary lists the word </a:t>
            </a:r>
            <a:r>
              <a:rPr lang="en-US" i="1" dirty="0">
                <a:solidFill>
                  <a:schemeClr val="bg1"/>
                </a:solidFill>
              </a:rPr>
              <a:t>perform</a:t>
            </a:r>
            <a:r>
              <a:rPr lang="en-US" dirty="0">
                <a:solidFill>
                  <a:schemeClr val="bg1"/>
                </a:solidFill>
              </a:rPr>
              <a:t> as a synonym for </a:t>
            </a:r>
            <a:r>
              <a:rPr lang="en-US" i="1" dirty="0">
                <a:solidFill>
                  <a:schemeClr val="bg1"/>
                </a:solidFill>
              </a:rPr>
              <a:t>fulfill</a:t>
            </a:r>
            <a:r>
              <a:rPr lang="en-US" dirty="0">
                <a:solidFill>
                  <a:schemeClr val="bg1"/>
                </a:solidFill>
              </a:rPr>
              <a:t>, which means "to adhere to the terms of.., carry out, do..., give a rendition of...", or, "to carry out an action or pattern of behavior."  And as a synonym for </a:t>
            </a:r>
            <a:r>
              <a:rPr lang="en-US" i="1" dirty="0">
                <a:solidFill>
                  <a:schemeClr val="bg1"/>
                </a:solidFill>
              </a:rPr>
              <a:t>perform</a:t>
            </a:r>
            <a:r>
              <a:rPr lang="en-US" dirty="0">
                <a:solidFill>
                  <a:schemeClr val="bg1"/>
                </a:solidFill>
              </a:rPr>
              <a:t>, "fulfill implies a complete realization of ends or possibilities." (</a:t>
            </a:r>
            <a:r>
              <a:rPr lang="en-US" i="1" dirty="0">
                <a:solidFill>
                  <a:schemeClr val="bg1"/>
                </a:solidFill>
              </a:rPr>
              <a:t>Webster's Ninth New Collegiate Dictionary</a:t>
            </a:r>
            <a:r>
              <a:rPr lang="en-US" dirty="0">
                <a:solidFill>
                  <a:schemeClr val="bg1"/>
                </a:solidFill>
              </a:rPr>
              <a:t>, Springfield: Merriam-Webster Inc., 1987, pp.497,873)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55845034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92500"/>
          </a:bodyPr>
          <a:lstStyle/>
          <a:p>
            <a:pPr>
              <a:buNone/>
            </a:pPr>
            <a:r>
              <a:rPr lang="en-US" sz="3500" dirty="0">
                <a:solidFill>
                  <a:schemeClr val="bg1"/>
                </a:solidFill>
              </a:rPr>
              <a:t>Whoever, then, breaks one of the least of these commands, and teaches men so, shall be called least in the reign of the heavens; but whoever does and teaches them, he shall be called great in the reign of the heavens.  For I say to you, that unless your righteousness exceeds that of the scribes and Pharisees, you shall by no means enter into the reign of the heavens (</a:t>
            </a:r>
            <a:r>
              <a:rPr lang="en-US" sz="3500" dirty="0" err="1">
                <a:solidFill>
                  <a:schemeClr val="bg1"/>
                </a:solidFill>
              </a:rPr>
              <a:t>Mattityahu</a:t>
            </a:r>
            <a:r>
              <a:rPr lang="en-US" sz="3500" dirty="0">
                <a:solidFill>
                  <a:schemeClr val="bg1"/>
                </a:solidFill>
              </a:rPr>
              <a:t> </a:t>
            </a:r>
            <a:r>
              <a:rPr lang="en-US" sz="3500" dirty="0" smtClean="0">
                <a:solidFill>
                  <a:schemeClr val="bg1"/>
                </a:solidFill>
              </a:rPr>
              <a:t>5:18-20</a:t>
            </a:r>
            <a:r>
              <a:rPr lang="en-US" sz="3500" dirty="0">
                <a:solidFill>
                  <a:schemeClr val="bg1"/>
                </a:solidFill>
              </a:rPr>
              <a:t>).</a:t>
            </a:r>
            <a:endParaRPr lang="en-US" sz="3500" dirty="0">
              <a:solidFill>
                <a:schemeClr val="bg1"/>
              </a:solidFill>
              <a:cs typeface="Times New Roman" pitchFamily="18" charset="0"/>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256576263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92500" lnSpcReduction="10000"/>
          </a:bodyPr>
          <a:lstStyle/>
          <a:p>
            <a:pPr>
              <a:buNone/>
            </a:pPr>
            <a:r>
              <a:rPr lang="en-US" sz="3900" dirty="0" smtClean="0">
                <a:solidFill>
                  <a:schemeClr val="bg1"/>
                </a:solidFill>
                <a:cs typeface="Times New Roman" pitchFamily="18" charset="0"/>
              </a:rPr>
              <a:t>Objection #3 – Christians Should Obey the New Law of Jesus, Not the Old Testament Law of the Jews </a:t>
            </a:r>
          </a:p>
          <a:p>
            <a:pPr marL="0" indent="0">
              <a:buNone/>
            </a:pPr>
            <a:r>
              <a:rPr lang="en-US" sz="3500" dirty="0">
                <a:solidFill>
                  <a:schemeClr val="bg1"/>
                </a:solidFill>
              </a:rPr>
              <a:t>Whoever has my commands and obeys them, he is the one who loves me. (4th Gospel 14:21)</a:t>
            </a:r>
          </a:p>
          <a:p>
            <a:pPr marL="0" indent="0">
              <a:buNone/>
            </a:pPr>
            <a:r>
              <a:rPr lang="en-US" sz="3500" dirty="0">
                <a:solidFill>
                  <a:schemeClr val="bg1"/>
                </a:solidFill>
              </a:rPr>
              <a:t>And the Master also said</a:t>
            </a:r>
            <a:r>
              <a:rPr lang="en-US" sz="3500" dirty="0" smtClean="0">
                <a:solidFill>
                  <a:schemeClr val="bg1"/>
                </a:solidFill>
              </a:rPr>
              <a:t>, If </a:t>
            </a:r>
            <a:r>
              <a:rPr lang="en-US" sz="3500" dirty="0">
                <a:solidFill>
                  <a:schemeClr val="bg1"/>
                </a:solidFill>
              </a:rPr>
              <a:t>anyone loves me, he will obey my teaching. My Father will love him, and we will come to him and make our home with him. (4th Gospel 14:23)</a:t>
            </a:r>
          </a:p>
          <a:p>
            <a:pPr>
              <a:buNone/>
            </a:pPr>
            <a:endParaRPr lang="en-US" sz="3600" dirty="0">
              <a:solidFill>
                <a:schemeClr val="bg1"/>
              </a:solidFill>
              <a:cs typeface="Times New Roman" pitchFamily="18" charset="0"/>
            </a:endParaRPr>
          </a:p>
        </p:txBody>
      </p:sp>
    </p:spTree>
    <p:extLst>
      <p:ext uri="{BB962C8B-B14F-4D97-AF65-F5344CB8AC3E}">
        <p14:creationId xmlns:p14="http://schemas.microsoft.com/office/powerpoint/2010/main" val="11109923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lnSpcReduction="10000"/>
          </a:bodyPr>
          <a:lstStyle/>
          <a:p>
            <a:pPr>
              <a:buNone/>
            </a:pPr>
            <a:r>
              <a:rPr lang="en-US" sz="3600" dirty="0" smtClean="0">
                <a:solidFill>
                  <a:schemeClr val="bg1"/>
                </a:solidFill>
                <a:cs typeface="Times New Roman" pitchFamily="18" charset="0"/>
              </a:rPr>
              <a:t>Is It Even Possible That </a:t>
            </a:r>
            <a:r>
              <a:rPr lang="en-US" sz="3600" dirty="0" err="1" smtClean="0">
                <a:solidFill>
                  <a:schemeClr val="bg1"/>
                </a:solidFill>
                <a:cs typeface="Times New Roman" pitchFamily="18" charset="0"/>
              </a:rPr>
              <a:t>Yeshua</a:t>
            </a:r>
            <a:r>
              <a:rPr lang="en-US" sz="3600" dirty="0" smtClean="0">
                <a:solidFill>
                  <a:schemeClr val="bg1"/>
                </a:solidFill>
                <a:cs typeface="Times New Roman" pitchFamily="18" charset="0"/>
              </a:rPr>
              <a:t> Brought a New Law?</a:t>
            </a:r>
          </a:p>
          <a:p>
            <a:pPr marL="0" indent="0">
              <a:buNone/>
            </a:pPr>
            <a:r>
              <a:rPr lang="en-US" dirty="0">
                <a:solidFill>
                  <a:schemeClr val="bg1"/>
                </a:solidFill>
              </a:rPr>
              <a:t>If a prophet, or one who foretells by dreams, appears among you and announces to you a miraculous sign or wonder,</a:t>
            </a:r>
          </a:p>
          <a:p>
            <a:pPr marL="0" indent="0">
              <a:buNone/>
            </a:pPr>
            <a:r>
              <a:rPr lang="en-US" dirty="0" smtClean="0">
                <a:solidFill>
                  <a:schemeClr val="bg1"/>
                </a:solidFill>
              </a:rPr>
              <a:t>and </a:t>
            </a:r>
            <a:r>
              <a:rPr lang="en-US" dirty="0">
                <a:solidFill>
                  <a:schemeClr val="bg1"/>
                </a:solidFill>
              </a:rPr>
              <a:t>if the sign or wonder of which he has spoken takes place, and he says, "Let us follow other gods" (gods you have not known) "and let us worship them</a:t>
            </a:r>
            <a:r>
              <a:rPr lang="en-US" dirty="0" smtClean="0">
                <a:solidFill>
                  <a:schemeClr val="bg1"/>
                </a:solidFill>
              </a:rPr>
              <a:t>,“ (</a:t>
            </a:r>
            <a:r>
              <a:rPr lang="en-US" dirty="0" err="1" smtClean="0">
                <a:solidFill>
                  <a:schemeClr val="bg1"/>
                </a:solidFill>
              </a:rPr>
              <a:t>Devarim</a:t>
            </a:r>
            <a:r>
              <a:rPr lang="en-US" dirty="0" smtClean="0">
                <a:solidFill>
                  <a:schemeClr val="bg1"/>
                </a:solidFill>
              </a:rPr>
              <a:t> [</a:t>
            </a:r>
            <a:r>
              <a:rPr lang="en-US" dirty="0" err="1" smtClean="0">
                <a:solidFill>
                  <a:schemeClr val="bg1"/>
                </a:solidFill>
              </a:rPr>
              <a:t>Deut</a:t>
            </a:r>
            <a:r>
              <a:rPr lang="en-US" dirty="0" smtClean="0">
                <a:solidFill>
                  <a:schemeClr val="bg1"/>
                </a:solidFill>
              </a:rPr>
              <a:t>] 13:1-2)</a:t>
            </a:r>
            <a:endParaRPr lang="en-US" dirty="0">
              <a:solidFill>
                <a:schemeClr val="bg1"/>
              </a:solidFill>
            </a:endParaRPr>
          </a:p>
        </p:txBody>
      </p:sp>
    </p:spTree>
    <p:extLst>
      <p:ext uri="{BB962C8B-B14F-4D97-AF65-F5344CB8AC3E}">
        <p14:creationId xmlns:p14="http://schemas.microsoft.com/office/powerpoint/2010/main" val="8072578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buNone/>
            </a:pPr>
            <a:r>
              <a:rPr lang="en-US" dirty="0" smtClean="0">
                <a:solidFill>
                  <a:schemeClr val="bg1"/>
                </a:solidFill>
              </a:rPr>
              <a:t>you </a:t>
            </a:r>
            <a:r>
              <a:rPr lang="en-US" dirty="0">
                <a:solidFill>
                  <a:schemeClr val="bg1"/>
                </a:solidFill>
              </a:rPr>
              <a:t>must not listen to the words of that prophet or dreamer. The LORD your God is testing you to find out whether you love him with all your heart and with all your soul</a:t>
            </a:r>
            <a:r>
              <a:rPr lang="en-US" dirty="0" smtClean="0">
                <a:solidFill>
                  <a:schemeClr val="bg1"/>
                </a:solidFill>
              </a:rPr>
              <a:t>. It </a:t>
            </a:r>
            <a:r>
              <a:rPr lang="en-US" dirty="0">
                <a:solidFill>
                  <a:schemeClr val="bg1"/>
                </a:solidFill>
              </a:rPr>
              <a:t>is the LORD your God you must follow, and him you must revere. </a:t>
            </a:r>
            <a:r>
              <a:rPr lang="en-US" u="sng" dirty="0">
                <a:solidFill>
                  <a:schemeClr val="bg1"/>
                </a:solidFill>
              </a:rPr>
              <a:t>Keep his commands and obey him; serve him and hold fast to him</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48113876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buNone/>
            </a:pPr>
            <a:r>
              <a:rPr lang="en-US" dirty="0" smtClean="0">
                <a:solidFill>
                  <a:schemeClr val="bg1"/>
                </a:solidFill>
              </a:rPr>
              <a:t>That </a:t>
            </a:r>
            <a:r>
              <a:rPr lang="en-US" dirty="0">
                <a:solidFill>
                  <a:schemeClr val="bg1"/>
                </a:solidFill>
              </a:rPr>
              <a:t>prophet or dreamer must be put to death, because he preached rebellion against the LORD your God, who brought you out of Egypt and redeemed you from the land of slavery; </a:t>
            </a:r>
            <a:r>
              <a:rPr lang="en-US" u="sng" dirty="0">
                <a:solidFill>
                  <a:schemeClr val="bg1"/>
                </a:solidFill>
              </a:rPr>
              <a:t>he has tried to turn you from the way the LORD your God commanded you to follow</a:t>
            </a:r>
            <a:r>
              <a:rPr lang="en-US" dirty="0">
                <a:solidFill>
                  <a:schemeClr val="bg1"/>
                </a:solidFill>
              </a:rPr>
              <a:t>. You must purge the evil from among you</a:t>
            </a:r>
            <a:r>
              <a:rPr lang="en-US" dirty="0" smtClean="0">
                <a:solidFill>
                  <a:schemeClr val="bg1"/>
                </a:solidFill>
              </a:rPr>
              <a:t>. (</a:t>
            </a:r>
            <a:r>
              <a:rPr lang="en-US" dirty="0" err="1" smtClean="0">
                <a:solidFill>
                  <a:schemeClr val="bg1"/>
                </a:solidFill>
              </a:rPr>
              <a:t>Devarim</a:t>
            </a:r>
            <a:r>
              <a:rPr lang="en-US" dirty="0" smtClean="0">
                <a:solidFill>
                  <a:schemeClr val="bg1"/>
                </a:solidFill>
              </a:rPr>
              <a:t> [</a:t>
            </a:r>
            <a:r>
              <a:rPr lang="en-US" dirty="0" err="1" smtClean="0">
                <a:solidFill>
                  <a:schemeClr val="bg1"/>
                </a:solidFill>
              </a:rPr>
              <a:t>Deut</a:t>
            </a:r>
            <a:r>
              <a:rPr lang="en-US" dirty="0" smtClean="0">
                <a:solidFill>
                  <a:schemeClr val="bg1"/>
                </a:solidFill>
              </a:rPr>
              <a:t>] 13:3-5)</a:t>
            </a:r>
            <a:endParaRPr lang="en-US" dirty="0">
              <a:solidFill>
                <a:schemeClr val="bg1"/>
              </a:solidFill>
            </a:endParaRPr>
          </a:p>
        </p:txBody>
      </p:sp>
    </p:spTree>
    <p:extLst>
      <p:ext uri="{BB962C8B-B14F-4D97-AF65-F5344CB8AC3E}">
        <p14:creationId xmlns:p14="http://schemas.microsoft.com/office/powerpoint/2010/main" val="399737728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lgn="ctr">
              <a:buNone/>
            </a:pPr>
            <a:r>
              <a:rPr lang="en-US" sz="3600" dirty="0" smtClean="0">
                <a:solidFill>
                  <a:schemeClr val="bg1"/>
                </a:solidFill>
                <a:cs typeface="Times New Roman" pitchFamily="18" charset="0"/>
              </a:rPr>
              <a:t>Are Messiah’s Teachings Different?</a:t>
            </a:r>
          </a:p>
          <a:p>
            <a:pPr>
              <a:buNone/>
            </a:pPr>
            <a:r>
              <a:rPr lang="en-US" dirty="0">
                <a:solidFill>
                  <a:schemeClr val="bg1"/>
                </a:solidFill>
              </a:rPr>
              <a:t>So </a:t>
            </a:r>
            <a:r>
              <a:rPr lang="en-US" dirty="0" err="1">
                <a:solidFill>
                  <a:schemeClr val="bg1"/>
                </a:solidFill>
              </a:rPr>
              <a:t>Yahusha</a:t>
            </a:r>
            <a:r>
              <a:rPr lang="en-US" dirty="0">
                <a:solidFill>
                  <a:schemeClr val="bg1"/>
                </a:solidFill>
              </a:rPr>
              <a:t> said, "When you have lifted up the Son of Man, then you will know that I am [the one I claim to be] and that </a:t>
            </a:r>
            <a:r>
              <a:rPr lang="en-US" u="sng" dirty="0">
                <a:solidFill>
                  <a:schemeClr val="bg1"/>
                </a:solidFill>
              </a:rPr>
              <a:t>I do nothing on my own but speak just what the Father has taught me</a:t>
            </a:r>
            <a:r>
              <a:rPr lang="en-US" dirty="0">
                <a:solidFill>
                  <a:schemeClr val="bg1"/>
                </a:solidFill>
              </a:rPr>
              <a:t>.  The one who sent me is with me; he has not left me alone, for </a:t>
            </a:r>
            <a:r>
              <a:rPr lang="en-US" u="sng" dirty="0">
                <a:solidFill>
                  <a:schemeClr val="bg1"/>
                </a:solidFill>
              </a:rPr>
              <a:t>I always do what pleases him</a:t>
            </a:r>
            <a:r>
              <a:rPr lang="en-US" dirty="0">
                <a:solidFill>
                  <a:schemeClr val="bg1"/>
                </a:solidFill>
              </a:rPr>
              <a:t>." (4th Gospel 8:28-29)</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92186395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dirty="0">
                <a:solidFill>
                  <a:schemeClr val="bg1"/>
                </a:solidFill>
              </a:rPr>
              <a:t>For I did not speak of my own accord, but </a:t>
            </a:r>
            <a:r>
              <a:rPr lang="en-US" u="sng" dirty="0">
                <a:solidFill>
                  <a:schemeClr val="bg1"/>
                </a:solidFill>
              </a:rPr>
              <a:t>the Father who sent me commanded me what to say and how to say it</a:t>
            </a:r>
            <a:r>
              <a:rPr lang="en-US" dirty="0">
                <a:solidFill>
                  <a:schemeClr val="bg1"/>
                </a:solidFill>
              </a:rPr>
              <a:t>.  </a:t>
            </a:r>
            <a:r>
              <a:rPr lang="en-US" u="sng" dirty="0">
                <a:solidFill>
                  <a:schemeClr val="bg1"/>
                </a:solidFill>
              </a:rPr>
              <a:t>I know that his command leads to eternal life</a:t>
            </a:r>
            <a:r>
              <a:rPr lang="en-US" dirty="0">
                <a:solidFill>
                  <a:schemeClr val="bg1"/>
                </a:solidFill>
              </a:rPr>
              <a:t>. So whatever I say is just what the Father has told me to say." (4th Gospel 12:49-50</a:t>
            </a:r>
            <a:r>
              <a:rPr lang="en-US" dirty="0" smtClean="0">
                <a:solidFill>
                  <a:schemeClr val="bg1"/>
                </a:solidFill>
              </a:rPr>
              <a:t>)</a:t>
            </a:r>
          </a:p>
        </p:txBody>
      </p:sp>
    </p:spTree>
    <p:extLst>
      <p:ext uri="{BB962C8B-B14F-4D97-AF65-F5344CB8AC3E}">
        <p14:creationId xmlns:p14="http://schemas.microsoft.com/office/powerpoint/2010/main" val="185881431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buNone/>
            </a:pPr>
            <a:r>
              <a:rPr lang="en-US" dirty="0" smtClean="0">
                <a:solidFill>
                  <a:schemeClr val="bg1"/>
                </a:solidFill>
              </a:rPr>
              <a:t>This is </a:t>
            </a:r>
            <a:r>
              <a:rPr lang="en-US" u="sng" dirty="0">
                <a:solidFill>
                  <a:schemeClr val="bg1"/>
                </a:solidFill>
              </a:rPr>
              <a:t>the </a:t>
            </a:r>
            <a:r>
              <a:rPr lang="en-US" u="sng" dirty="0" smtClean="0">
                <a:solidFill>
                  <a:schemeClr val="bg1"/>
                </a:solidFill>
              </a:rPr>
              <a:t>command </a:t>
            </a:r>
            <a:r>
              <a:rPr lang="en-US" dirty="0" smtClean="0">
                <a:solidFill>
                  <a:schemeClr val="bg1"/>
                </a:solidFill>
              </a:rPr>
              <a:t>– the decrees </a:t>
            </a:r>
            <a:r>
              <a:rPr lang="en-US" dirty="0">
                <a:solidFill>
                  <a:schemeClr val="bg1"/>
                </a:solidFill>
              </a:rPr>
              <a:t>and </a:t>
            </a:r>
            <a:r>
              <a:rPr lang="en-US" dirty="0" smtClean="0">
                <a:solidFill>
                  <a:schemeClr val="bg1"/>
                </a:solidFill>
              </a:rPr>
              <a:t>rulings </a:t>
            </a:r>
            <a:r>
              <a:rPr lang="en-US" dirty="0">
                <a:solidFill>
                  <a:schemeClr val="bg1"/>
                </a:solidFill>
              </a:rPr>
              <a:t>Yahuwah your Elohim directed me to teach you to observe in the land that you are crossing the </a:t>
            </a:r>
            <a:r>
              <a:rPr lang="en-US" dirty="0" err="1">
                <a:solidFill>
                  <a:schemeClr val="bg1"/>
                </a:solidFill>
              </a:rPr>
              <a:t>Yarden</a:t>
            </a:r>
            <a:r>
              <a:rPr lang="en-US" dirty="0">
                <a:solidFill>
                  <a:schemeClr val="bg1"/>
                </a:solidFill>
              </a:rPr>
              <a:t> to </a:t>
            </a:r>
            <a:r>
              <a:rPr lang="en-US" dirty="0" smtClean="0">
                <a:solidFill>
                  <a:schemeClr val="bg1"/>
                </a:solidFill>
              </a:rPr>
              <a:t>possess, </a:t>
            </a:r>
            <a:r>
              <a:rPr lang="en-US" dirty="0">
                <a:solidFill>
                  <a:schemeClr val="bg1"/>
                </a:solidFill>
              </a:rPr>
              <a:t>so that you, your children and their children after them may fear Yahuwah your Elohim as long as you live </a:t>
            </a:r>
            <a:r>
              <a:rPr lang="en-US" u="sng" dirty="0">
                <a:solidFill>
                  <a:schemeClr val="bg1"/>
                </a:solidFill>
              </a:rPr>
              <a:t>by keeping all his decrees and commands that I give you, and so that you may enjoy long life</a:t>
            </a:r>
            <a:r>
              <a:rPr lang="en-US" dirty="0" smtClean="0">
                <a:solidFill>
                  <a:schemeClr val="bg1"/>
                </a:solidFill>
              </a:rPr>
              <a:t>. (</a:t>
            </a:r>
            <a:r>
              <a:rPr lang="en-US" dirty="0" err="1" smtClean="0">
                <a:solidFill>
                  <a:schemeClr val="bg1"/>
                </a:solidFill>
              </a:rPr>
              <a:t>Devarim</a:t>
            </a:r>
            <a:r>
              <a:rPr lang="en-US" dirty="0" smtClean="0">
                <a:solidFill>
                  <a:schemeClr val="bg1"/>
                </a:solidFill>
              </a:rPr>
              <a:t> [</a:t>
            </a:r>
            <a:r>
              <a:rPr lang="en-US" dirty="0" err="1" smtClean="0">
                <a:solidFill>
                  <a:schemeClr val="bg1"/>
                </a:solidFill>
              </a:rPr>
              <a:t>Deut</a:t>
            </a:r>
            <a:r>
              <a:rPr lang="en-US" dirty="0" smtClean="0">
                <a:solidFill>
                  <a:schemeClr val="bg1"/>
                </a:solidFill>
              </a:rPr>
              <a:t>] 6:1-2)</a:t>
            </a:r>
            <a:endParaRPr lang="en-US" dirty="0">
              <a:solidFill>
                <a:schemeClr val="bg1"/>
              </a:solidFill>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00055598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70000" lnSpcReduction="20000"/>
          </a:bodyPr>
          <a:lstStyle/>
          <a:p>
            <a:pPr>
              <a:buNone/>
            </a:pPr>
            <a:r>
              <a:rPr lang="en-US" sz="4600" dirty="0">
                <a:solidFill>
                  <a:schemeClr val="bg1"/>
                </a:solidFill>
                <a:latin typeface="Times New Roman" pitchFamily="18" charset="0"/>
                <a:cs typeface="Times New Roman" pitchFamily="18" charset="0"/>
              </a:rPr>
              <a:t>What Does </a:t>
            </a:r>
            <a:r>
              <a:rPr lang="en-US" sz="4600" dirty="0" err="1">
                <a:solidFill>
                  <a:schemeClr val="bg1"/>
                </a:solidFill>
                <a:latin typeface="Times New Roman" pitchFamily="18" charset="0"/>
                <a:cs typeface="Times New Roman" pitchFamily="18" charset="0"/>
              </a:rPr>
              <a:t>Yeshua</a:t>
            </a:r>
            <a:r>
              <a:rPr lang="en-US" sz="4600" dirty="0">
                <a:solidFill>
                  <a:schemeClr val="bg1"/>
                </a:solidFill>
                <a:latin typeface="Times New Roman" pitchFamily="18" charset="0"/>
                <a:cs typeface="Times New Roman" pitchFamily="18" charset="0"/>
              </a:rPr>
              <a:t> Teach About Eternal Life?</a:t>
            </a:r>
          </a:p>
          <a:p>
            <a:pPr>
              <a:buNone/>
            </a:pPr>
            <a:r>
              <a:rPr lang="en-US" sz="4600" dirty="0">
                <a:solidFill>
                  <a:schemeClr val="bg1"/>
                </a:solidFill>
                <a:latin typeface="Times New Roman" pitchFamily="18" charset="0"/>
                <a:cs typeface="Times New Roman" pitchFamily="18" charset="0"/>
              </a:rPr>
              <a:t>Now a certain ruler asked him, "Good teacher, </a:t>
            </a:r>
            <a:r>
              <a:rPr lang="en-US" sz="4600" b="1" u="sng" dirty="0">
                <a:solidFill>
                  <a:schemeClr val="bg1"/>
                </a:solidFill>
                <a:latin typeface="Times New Roman" pitchFamily="18" charset="0"/>
                <a:cs typeface="Times New Roman" pitchFamily="18" charset="0"/>
              </a:rPr>
              <a:t>what must I do to inherit eternal life</a:t>
            </a:r>
            <a:r>
              <a:rPr lang="en-US" sz="4600" dirty="0">
                <a:solidFill>
                  <a:schemeClr val="bg1"/>
                </a:solidFill>
                <a:latin typeface="Times New Roman" pitchFamily="18" charset="0"/>
                <a:cs typeface="Times New Roman" pitchFamily="18" charset="0"/>
              </a:rPr>
              <a:t>?"  </a:t>
            </a:r>
            <a:endParaRPr lang="en-US" sz="4600" dirty="0" smtClean="0">
              <a:solidFill>
                <a:schemeClr val="bg1"/>
              </a:solidFill>
              <a:latin typeface="Times New Roman" pitchFamily="18" charset="0"/>
              <a:cs typeface="Times New Roman" pitchFamily="18" charset="0"/>
            </a:endParaRPr>
          </a:p>
          <a:p>
            <a:pPr>
              <a:buNone/>
            </a:pPr>
            <a:r>
              <a:rPr lang="en-US" sz="4600" dirty="0" err="1" smtClean="0">
                <a:solidFill>
                  <a:schemeClr val="bg1"/>
                </a:solidFill>
                <a:latin typeface="Times New Roman" pitchFamily="18" charset="0"/>
                <a:cs typeface="Times New Roman" pitchFamily="18" charset="0"/>
              </a:rPr>
              <a:t>Yeshua</a:t>
            </a:r>
            <a:r>
              <a:rPr lang="en-US" sz="4600" dirty="0" smtClean="0">
                <a:solidFill>
                  <a:schemeClr val="bg1"/>
                </a:solidFill>
                <a:latin typeface="Times New Roman" pitchFamily="18" charset="0"/>
                <a:cs typeface="Times New Roman" pitchFamily="18" charset="0"/>
              </a:rPr>
              <a:t> </a:t>
            </a:r>
            <a:r>
              <a:rPr lang="en-US" sz="4600" dirty="0">
                <a:solidFill>
                  <a:schemeClr val="bg1"/>
                </a:solidFill>
                <a:latin typeface="Times New Roman" pitchFamily="18" charset="0"/>
                <a:cs typeface="Times New Roman" pitchFamily="18" charset="0"/>
              </a:rPr>
              <a:t>said to him, "Why do you call me good? No one is good except Elohim alone.   You know the commandments: 'Do not commit adultery, do not murder, do not steal, do not give false testimony, honor your father and mother.'"  The man replied, "I have wholeheartedly obeyed all these laws since my youth." (Luke 18:18-21)</a:t>
            </a: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39218639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85000" lnSpcReduction="20000"/>
          </a:bodyPr>
          <a:lstStyle/>
          <a:p>
            <a:pPr>
              <a:buNone/>
            </a:pPr>
            <a:r>
              <a:rPr lang="en-US" sz="3800" dirty="0">
                <a:solidFill>
                  <a:schemeClr val="bg1"/>
                </a:solidFill>
                <a:latin typeface="Times New Roman" pitchFamily="18" charset="0"/>
                <a:cs typeface="Times New Roman" pitchFamily="18" charset="0"/>
              </a:rPr>
              <a:t>Now a man came up to </a:t>
            </a:r>
            <a:r>
              <a:rPr lang="en-US" sz="3800" dirty="0" err="1">
                <a:solidFill>
                  <a:schemeClr val="bg1"/>
                </a:solidFill>
                <a:latin typeface="Times New Roman" pitchFamily="18" charset="0"/>
                <a:cs typeface="Times New Roman" pitchFamily="18" charset="0"/>
              </a:rPr>
              <a:t>Yeshua</a:t>
            </a:r>
            <a:r>
              <a:rPr lang="en-US" sz="3800" dirty="0">
                <a:solidFill>
                  <a:schemeClr val="bg1"/>
                </a:solidFill>
                <a:latin typeface="Times New Roman" pitchFamily="18" charset="0"/>
                <a:cs typeface="Times New Roman" pitchFamily="18" charset="0"/>
              </a:rPr>
              <a:t> and asked, "</a:t>
            </a:r>
            <a:r>
              <a:rPr lang="en-US" sz="3800" u="sng" dirty="0">
                <a:solidFill>
                  <a:schemeClr val="bg1"/>
                </a:solidFill>
                <a:latin typeface="Times New Roman" pitchFamily="18" charset="0"/>
                <a:cs typeface="Times New Roman" pitchFamily="18" charset="0"/>
              </a:rPr>
              <a:t>Teacher, what good thing must I do to get eternal life</a:t>
            </a:r>
            <a:r>
              <a:rPr lang="en-US" sz="3800" dirty="0">
                <a:solidFill>
                  <a:schemeClr val="bg1"/>
                </a:solidFill>
                <a:latin typeface="Times New Roman" pitchFamily="18" charset="0"/>
                <a:cs typeface="Times New Roman" pitchFamily="18" charset="0"/>
              </a:rPr>
              <a:t>?“  "Why do you ask me about what is good?" </a:t>
            </a:r>
            <a:r>
              <a:rPr lang="en-US" sz="3800" dirty="0" err="1">
                <a:solidFill>
                  <a:schemeClr val="bg1"/>
                </a:solidFill>
                <a:latin typeface="Times New Roman" pitchFamily="18" charset="0"/>
                <a:cs typeface="Times New Roman" pitchFamily="18" charset="0"/>
              </a:rPr>
              <a:t>Yeshua</a:t>
            </a:r>
            <a:r>
              <a:rPr lang="en-US" sz="3800" dirty="0">
                <a:solidFill>
                  <a:schemeClr val="bg1"/>
                </a:solidFill>
                <a:latin typeface="Times New Roman" pitchFamily="18" charset="0"/>
                <a:cs typeface="Times New Roman" pitchFamily="18" charset="0"/>
              </a:rPr>
              <a:t> replied. "There is only One who is good. </a:t>
            </a:r>
            <a:r>
              <a:rPr lang="en-US" sz="3800" b="1" u="sng" dirty="0">
                <a:solidFill>
                  <a:schemeClr val="bg1"/>
                </a:solidFill>
                <a:latin typeface="Times New Roman" pitchFamily="18" charset="0"/>
                <a:cs typeface="Times New Roman" pitchFamily="18" charset="0"/>
              </a:rPr>
              <a:t>If you want to enter life, obey the commandments</a:t>
            </a:r>
            <a:r>
              <a:rPr lang="en-US" sz="3800" dirty="0">
                <a:solidFill>
                  <a:schemeClr val="bg1"/>
                </a:solidFill>
                <a:latin typeface="Times New Roman" pitchFamily="18" charset="0"/>
                <a:cs typeface="Times New Roman" pitchFamily="18" charset="0"/>
              </a:rPr>
              <a:t>.“  "Which ones?" the man inquired. </a:t>
            </a:r>
            <a:r>
              <a:rPr lang="en-US" sz="3800" dirty="0" err="1">
                <a:solidFill>
                  <a:schemeClr val="bg1"/>
                </a:solidFill>
                <a:latin typeface="Times New Roman" pitchFamily="18" charset="0"/>
                <a:cs typeface="Times New Roman" pitchFamily="18" charset="0"/>
              </a:rPr>
              <a:t>Yeshua</a:t>
            </a:r>
            <a:r>
              <a:rPr lang="en-US" sz="3800" dirty="0">
                <a:solidFill>
                  <a:schemeClr val="bg1"/>
                </a:solidFill>
                <a:latin typeface="Times New Roman" pitchFamily="18" charset="0"/>
                <a:cs typeface="Times New Roman" pitchFamily="18" charset="0"/>
              </a:rPr>
              <a:t> replied, "'Do not murder, do not commit adultery, do not steal, do not give false testimony, honor your father and mother,' and 'love your neighbor as yourself.'“ (</a:t>
            </a:r>
            <a:r>
              <a:rPr lang="en-US" sz="3800" dirty="0" smtClean="0">
                <a:solidFill>
                  <a:schemeClr val="bg1"/>
                </a:solidFill>
                <a:latin typeface="Times New Roman" pitchFamily="18" charset="0"/>
                <a:cs typeface="Times New Roman" pitchFamily="18" charset="0"/>
              </a:rPr>
              <a:t>Matthew </a:t>
            </a:r>
            <a:r>
              <a:rPr lang="en-US" sz="3800" dirty="0">
                <a:solidFill>
                  <a:schemeClr val="bg1"/>
                </a:solidFill>
                <a:latin typeface="Times New Roman" pitchFamily="18" charset="0"/>
                <a:cs typeface="Times New Roman" pitchFamily="18" charset="0"/>
              </a:rPr>
              <a:t>19:16-19)</a:t>
            </a: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05343047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dirty="0">
                <a:solidFill>
                  <a:schemeClr val="bg1"/>
                </a:solidFill>
              </a:rPr>
              <a:t>Do not believe me unless I do what my Father does. (4th Gospel 10:37</a:t>
            </a:r>
            <a:r>
              <a:rPr lang="en-US" dirty="0" smtClean="0">
                <a:solidFill>
                  <a:schemeClr val="bg1"/>
                </a:solidFill>
              </a:rPr>
              <a:t>)</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85881431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92500" lnSpcReduction="10000"/>
          </a:bodyPr>
          <a:lstStyle/>
          <a:p>
            <a:pPr>
              <a:buNone/>
            </a:pPr>
            <a:r>
              <a:rPr lang="en-US" sz="3600" dirty="0" smtClean="0">
                <a:solidFill>
                  <a:schemeClr val="bg1"/>
                </a:solidFill>
                <a:cs typeface="Times New Roman" pitchFamily="18" charset="0"/>
              </a:rPr>
              <a:t>Objection #4 – Those Who Keep the Law are Trying to Earn Their Salvation Through Works </a:t>
            </a:r>
          </a:p>
          <a:p>
            <a:pPr marL="0" indent="0">
              <a:buNone/>
            </a:pPr>
            <a:r>
              <a:rPr lang="en-US" sz="3500" dirty="0">
                <a:solidFill>
                  <a:schemeClr val="bg1"/>
                </a:solidFill>
              </a:rPr>
              <a:t>For it is by grace you have been saved, through </a:t>
            </a:r>
            <a:r>
              <a:rPr lang="en-US" sz="3500" u="sng" dirty="0" smtClean="0">
                <a:solidFill>
                  <a:schemeClr val="bg1"/>
                </a:solidFill>
              </a:rPr>
              <a:t>faith</a:t>
            </a:r>
            <a:r>
              <a:rPr lang="en-US" sz="3500" dirty="0" smtClean="0">
                <a:solidFill>
                  <a:schemeClr val="bg1"/>
                </a:solidFill>
              </a:rPr>
              <a:t> - and </a:t>
            </a:r>
            <a:r>
              <a:rPr lang="en-US" sz="3500" dirty="0">
                <a:solidFill>
                  <a:schemeClr val="bg1"/>
                </a:solidFill>
              </a:rPr>
              <a:t>this not from yourselves, it is the gift of </a:t>
            </a:r>
            <a:r>
              <a:rPr lang="en-US" sz="3500" dirty="0" smtClean="0">
                <a:solidFill>
                  <a:schemeClr val="bg1"/>
                </a:solidFill>
              </a:rPr>
              <a:t>Elohim - </a:t>
            </a:r>
            <a:r>
              <a:rPr lang="en-US" sz="3500" u="sng" dirty="0">
                <a:solidFill>
                  <a:schemeClr val="bg1"/>
                </a:solidFill>
              </a:rPr>
              <a:t>not by works</a:t>
            </a:r>
            <a:r>
              <a:rPr lang="en-US" sz="3500" dirty="0">
                <a:solidFill>
                  <a:schemeClr val="bg1"/>
                </a:solidFill>
              </a:rPr>
              <a:t>, so that no one can boast.</a:t>
            </a:r>
          </a:p>
          <a:p>
            <a:pPr marL="0" indent="0">
              <a:buNone/>
            </a:pPr>
            <a:r>
              <a:rPr lang="en-US" sz="3500" dirty="0" smtClean="0">
                <a:solidFill>
                  <a:schemeClr val="bg1"/>
                </a:solidFill>
              </a:rPr>
              <a:t>For </a:t>
            </a:r>
            <a:r>
              <a:rPr lang="en-US" sz="3500" dirty="0">
                <a:solidFill>
                  <a:schemeClr val="bg1"/>
                </a:solidFill>
              </a:rPr>
              <a:t>we are Elohim's workmanship, created in Messiah </a:t>
            </a:r>
            <a:r>
              <a:rPr lang="en-US" sz="3500" dirty="0" err="1">
                <a:solidFill>
                  <a:schemeClr val="bg1"/>
                </a:solidFill>
              </a:rPr>
              <a:t>Yahusha</a:t>
            </a:r>
            <a:r>
              <a:rPr lang="en-US" sz="3500" dirty="0">
                <a:solidFill>
                  <a:schemeClr val="bg1"/>
                </a:solidFill>
              </a:rPr>
              <a:t> to do good works, which Elohim prepared in advance for us to do</a:t>
            </a:r>
            <a:r>
              <a:rPr lang="en-US" sz="3500" dirty="0" smtClean="0">
                <a:solidFill>
                  <a:schemeClr val="bg1"/>
                </a:solidFill>
              </a:rPr>
              <a:t>. (Ephesians 2:8-10)</a:t>
            </a:r>
            <a:endParaRPr lang="en-US" sz="3500" dirty="0">
              <a:solidFill>
                <a:schemeClr val="bg1"/>
              </a:solidFill>
            </a:endParaRP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1971124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dirty="0" smtClean="0">
                <a:solidFill>
                  <a:schemeClr val="bg1"/>
                </a:solidFill>
                <a:cs typeface="Times New Roman" pitchFamily="18" charset="0"/>
              </a:rPr>
              <a:t>The accusation is simply NOT true.  Commandment keepers are not trying to earn their salvation, but are genuinely following thru with their commitment to Elohim.</a:t>
            </a:r>
          </a:p>
          <a:p>
            <a:pPr>
              <a:buNone/>
            </a:pPr>
            <a:r>
              <a:rPr lang="en-US" dirty="0">
                <a:solidFill>
                  <a:schemeClr val="bg1"/>
                </a:solidFill>
              </a:rPr>
              <a:t>"Therefore go and make disciples of all nations, baptizing them in the name of the Father and of the Son and of the Holy Spirit, and </a:t>
            </a:r>
            <a:r>
              <a:rPr lang="en-US" u="sng" dirty="0">
                <a:solidFill>
                  <a:schemeClr val="bg1"/>
                </a:solidFill>
              </a:rPr>
              <a:t>teaching them to obey everything I have commanded you</a:t>
            </a:r>
            <a:r>
              <a:rPr lang="en-US" dirty="0">
                <a:solidFill>
                  <a:schemeClr val="bg1"/>
                </a:solidFill>
              </a:rPr>
              <a:t>. (Matthew 28:19-20).</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4811387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lnSpcReduction="10000"/>
          </a:bodyPr>
          <a:lstStyle/>
          <a:p>
            <a:pPr>
              <a:buNone/>
            </a:pPr>
            <a:r>
              <a:rPr lang="en-US" sz="3600" dirty="0" smtClean="0">
                <a:solidFill>
                  <a:schemeClr val="bg1"/>
                </a:solidFill>
                <a:cs typeface="Times New Roman" pitchFamily="18" charset="0"/>
              </a:rPr>
              <a:t>Objection #5 – We are Not Saved by Works of the Law, But By Faith in Jesus</a:t>
            </a:r>
          </a:p>
          <a:p>
            <a:pPr>
              <a:buNone/>
            </a:pPr>
            <a:r>
              <a:rPr lang="en-US" sz="4000" dirty="0" smtClean="0">
                <a:solidFill>
                  <a:schemeClr val="bg1"/>
                </a:solidFill>
                <a:cs typeface="Times New Roman" pitchFamily="18" charset="0"/>
              </a:rPr>
              <a:t> </a:t>
            </a:r>
            <a:r>
              <a:rPr lang="en-US" dirty="0">
                <a:solidFill>
                  <a:schemeClr val="bg1"/>
                </a:solidFill>
              </a:rPr>
              <a:t>Knowing that </a:t>
            </a:r>
            <a:r>
              <a:rPr lang="en-US" u="sng" dirty="0">
                <a:solidFill>
                  <a:schemeClr val="bg1"/>
                </a:solidFill>
              </a:rPr>
              <a:t>a man is not justified by the works of the law</a:t>
            </a:r>
            <a:r>
              <a:rPr lang="en-US" dirty="0">
                <a:solidFill>
                  <a:schemeClr val="bg1"/>
                </a:solidFill>
              </a:rPr>
              <a:t>, but by the faith of Jesus Christ, even we have believed in Jesus Christ, that we might be justified by the faith of Christ, </a:t>
            </a:r>
            <a:r>
              <a:rPr lang="en-US" u="sng" dirty="0">
                <a:solidFill>
                  <a:schemeClr val="bg1"/>
                </a:solidFill>
              </a:rPr>
              <a:t>and not by the works of the law</a:t>
            </a:r>
            <a:r>
              <a:rPr lang="en-US" dirty="0">
                <a:solidFill>
                  <a:schemeClr val="bg1"/>
                </a:solidFill>
              </a:rPr>
              <a:t>: for </a:t>
            </a:r>
            <a:r>
              <a:rPr lang="en-US" u="sng" dirty="0">
                <a:solidFill>
                  <a:schemeClr val="bg1"/>
                </a:solidFill>
              </a:rPr>
              <a:t>by the works of the law shall no flesh be justified</a:t>
            </a:r>
            <a:r>
              <a:rPr lang="en-US" dirty="0" smtClean="0">
                <a:solidFill>
                  <a:schemeClr val="bg1"/>
                </a:solidFill>
              </a:rPr>
              <a:t>. (Galatians 2:16, KJV)</a:t>
            </a:r>
            <a:endParaRPr lang="en-US" dirty="0">
              <a:solidFill>
                <a:schemeClr val="bg1"/>
              </a:solidFill>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6202469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dirty="0">
                <a:solidFill>
                  <a:schemeClr val="bg1"/>
                </a:solidFill>
              </a:rPr>
              <a:t>Bear in mind that our Master's patience means salvation, just as our dear brother Paul also wrote you with the wisdom that </a:t>
            </a:r>
            <a:r>
              <a:rPr lang="en-US" dirty="0" err="1">
                <a:solidFill>
                  <a:schemeClr val="bg1"/>
                </a:solidFill>
              </a:rPr>
              <a:t>Elohim</a:t>
            </a:r>
            <a:r>
              <a:rPr lang="en-US" dirty="0">
                <a:solidFill>
                  <a:schemeClr val="bg1"/>
                </a:solidFill>
              </a:rPr>
              <a:t> gave him.  He writes the same way in all his letters, speaking in them of these matters. </a:t>
            </a:r>
            <a:r>
              <a:rPr lang="en-US" u="sng" dirty="0">
                <a:solidFill>
                  <a:schemeClr val="bg1"/>
                </a:solidFill>
              </a:rPr>
              <a:t>His letters contain some things that are hard to understand, which ignorant and unstable people distort, as they do the other Scriptures, to their own destruction</a:t>
            </a:r>
            <a:r>
              <a:rPr lang="en-US" dirty="0">
                <a:solidFill>
                  <a:schemeClr val="bg1"/>
                </a:solidFill>
              </a:rPr>
              <a:t>. (2 Peter 3:15-16)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85881431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1885" y="408215"/>
            <a:ext cx="8319407" cy="4416878"/>
          </a:xfrm>
        </p:spPr>
        <p:txBody>
          <a:bodyPr>
            <a:normAutofit fontScale="85000" lnSpcReduction="20000"/>
          </a:bodyPr>
          <a:lstStyle/>
          <a:p>
            <a:pPr marL="0" indent="0" algn="ctr">
              <a:buNone/>
            </a:pPr>
            <a:r>
              <a:rPr lang="en-US" sz="3900" dirty="0">
                <a:solidFill>
                  <a:schemeClr val="bg1"/>
                </a:solidFill>
                <a:cs typeface="Times New Roman" pitchFamily="18" charset="0"/>
              </a:rPr>
              <a:t>What is Our Righteousness</a:t>
            </a:r>
            <a:r>
              <a:rPr lang="en-US" sz="3900" dirty="0" smtClean="0">
                <a:solidFill>
                  <a:schemeClr val="bg1"/>
                </a:solidFill>
                <a:cs typeface="Times New Roman" pitchFamily="18" charset="0"/>
              </a:rPr>
              <a:t>?</a:t>
            </a:r>
          </a:p>
          <a:p>
            <a:pPr marL="0" indent="0">
              <a:buNone/>
            </a:pPr>
            <a:r>
              <a:rPr lang="en-US" sz="3500" dirty="0" smtClean="0">
                <a:solidFill>
                  <a:schemeClr val="bg1"/>
                </a:solidFill>
              </a:rPr>
              <a:t>*Torah</a:t>
            </a:r>
            <a:r>
              <a:rPr lang="en-US" sz="3500" dirty="0">
                <a:solidFill>
                  <a:schemeClr val="bg1"/>
                </a:solidFill>
              </a:rPr>
              <a:t>: </a:t>
            </a:r>
            <a:r>
              <a:rPr lang="en-US" sz="3600" u="sng" dirty="0" err="1">
                <a:solidFill>
                  <a:schemeClr val="bg1"/>
                </a:solidFill>
              </a:rPr>
              <a:t>Yahuwah</a:t>
            </a:r>
            <a:r>
              <a:rPr lang="en-US" sz="3600" u="sng" dirty="0">
                <a:solidFill>
                  <a:schemeClr val="bg1"/>
                </a:solidFill>
              </a:rPr>
              <a:t> commanded us to obey all these decrees</a:t>
            </a:r>
            <a:r>
              <a:rPr lang="en-US" sz="3600" dirty="0">
                <a:solidFill>
                  <a:schemeClr val="bg1"/>
                </a:solidFill>
              </a:rPr>
              <a:t> and to fear </a:t>
            </a:r>
            <a:r>
              <a:rPr lang="en-US" sz="3600" dirty="0" err="1">
                <a:solidFill>
                  <a:schemeClr val="bg1"/>
                </a:solidFill>
              </a:rPr>
              <a:t>Yahuwah</a:t>
            </a:r>
            <a:r>
              <a:rPr lang="en-US" sz="3600" dirty="0">
                <a:solidFill>
                  <a:schemeClr val="bg1"/>
                </a:solidFill>
              </a:rPr>
              <a:t> our </a:t>
            </a:r>
            <a:r>
              <a:rPr lang="en-US" sz="3600" dirty="0" err="1">
                <a:solidFill>
                  <a:schemeClr val="bg1"/>
                </a:solidFill>
              </a:rPr>
              <a:t>Elohim</a:t>
            </a:r>
            <a:r>
              <a:rPr lang="en-US" sz="3600" dirty="0">
                <a:solidFill>
                  <a:schemeClr val="bg1"/>
                </a:solidFill>
              </a:rPr>
              <a:t>, so that we might always prosper and </a:t>
            </a:r>
            <a:r>
              <a:rPr lang="en-US" sz="3600" dirty="0" smtClean="0">
                <a:solidFill>
                  <a:schemeClr val="bg1"/>
                </a:solidFill>
              </a:rPr>
              <a:t>live, </a:t>
            </a:r>
            <a:r>
              <a:rPr lang="en-US" sz="3600" dirty="0">
                <a:solidFill>
                  <a:schemeClr val="bg1"/>
                </a:solidFill>
              </a:rPr>
              <a:t>as is the case </a:t>
            </a:r>
            <a:r>
              <a:rPr lang="en-US" sz="3600" dirty="0" smtClean="0">
                <a:solidFill>
                  <a:schemeClr val="bg1"/>
                </a:solidFill>
              </a:rPr>
              <a:t>today. </a:t>
            </a:r>
            <a:r>
              <a:rPr lang="en-US" sz="3500" dirty="0" smtClean="0">
                <a:solidFill>
                  <a:schemeClr val="bg1"/>
                </a:solidFill>
                <a:cs typeface="Times New Roman" pitchFamily="18" charset="0"/>
              </a:rPr>
              <a:t>And </a:t>
            </a:r>
            <a:r>
              <a:rPr lang="en-US" sz="3500" dirty="0">
                <a:solidFill>
                  <a:schemeClr val="bg1"/>
                </a:solidFill>
                <a:cs typeface="Times New Roman" pitchFamily="18" charset="0"/>
              </a:rPr>
              <a:t>if we are careful to obey all this Torah before </a:t>
            </a:r>
            <a:r>
              <a:rPr lang="en-US" sz="3500" dirty="0" err="1" smtClean="0">
                <a:solidFill>
                  <a:schemeClr val="bg1"/>
                </a:solidFill>
                <a:cs typeface="Times New Roman" pitchFamily="18" charset="0"/>
              </a:rPr>
              <a:t>Yehovah</a:t>
            </a:r>
            <a:r>
              <a:rPr lang="en-US" sz="3500" dirty="0" smtClean="0">
                <a:solidFill>
                  <a:schemeClr val="bg1"/>
                </a:solidFill>
                <a:cs typeface="Times New Roman" pitchFamily="18" charset="0"/>
              </a:rPr>
              <a:t> </a:t>
            </a:r>
            <a:r>
              <a:rPr lang="en-US" sz="3500" dirty="0">
                <a:solidFill>
                  <a:schemeClr val="bg1"/>
                </a:solidFill>
                <a:cs typeface="Times New Roman" pitchFamily="18" charset="0"/>
              </a:rPr>
              <a:t>our </a:t>
            </a:r>
            <a:r>
              <a:rPr lang="en-US" sz="3500" dirty="0" err="1">
                <a:solidFill>
                  <a:schemeClr val="bg1"/>
                </a:solidFill>
                <a:cs typeface="Times New Roman" pitchFamily="18" charset="0"/>
              </a:rPr>
              <a:t>Elohim</a:t>
            </a:r>
            <a:r>
              <a:rPr lang="en-US" sz="3500" dirty="0">
                <a:solidFill>
                  <a:schemeClr val="bg1"/>
                </a:solidFill>
                <a:cs typeface="Times New Roman" pitchFamily="18" charset="0"/>
              </a:rPr>
              <a:t>, as he has commanded us, </a:t>
            </a:r>
            <a:r>
              <a:rPr lang="en-US" sz="3500" u="sng" dirty="0">
                <a:solidFill>
                  <a:schemeClr val="bg1"/>
                </a:solidFill>
                <a:cs typeface="Times New Roman" pitchFamily="18" charset="0"/>
              </a:rPr>
              <a:t>that will be our righteousness</a:t>
            </a:r>
            <a:r>
              <a:rPr lang="en-US" sz="3500" dirty="0">
                <a:solidFill>
                  <a:schemeClr val="bg1"/>
                </a:solidFill>
                <a:cs typeface="Times New Roman" pitchFamily="18" charset="0"/>
              </a:rPr>
              <a:t>.“ (</a:t>
            </a:r>
            <a:r>
              <a:rPr lang="en-US" sz="3500" dirty="0" err="1">
                <a:solidFill>
                  <a:schemeClr val="bg1"/>
                </a:solidFill>
                <a:cs typeface="Times New Roman" pitchFamily="18" charset="0"/>
              </a:rPr>
              <a:t>Deut</a:t>
            </a:r>
            <a:r>
              <a:rPr lang="en-US" sz="3500" dirty="0">
                <a:solidFill>
                  <a:schemeClr val="bg1"/>
                </a:solidFill>
                <a:cs typeface="Times New Roman" pitchFamily="18" charset="0"/>
              </a:rPr>
              <a:t> 6:25)</a:t>
            </a:r>
            <a:endParaRPr lang="en-US" sz="3500" dirty="0">
              <a:solidFill>
                <a:schemeClr val="bg1"/>
              </a:solidFill>
            </a:endParaRPr>
          </a:p>
          <a:p>
            <a:pPr marL="0" indent="0">
              <a:buNone/>
            </a:pPr>
            <a:r>
              <a:rPr lang="en-US" sz="3500" dirty="0" smtClean="0">
                <a:solidFill>
                  <a:schemeClr val="bg1"/>
                </a:solidFill>
              </a:rPr>
              <a:t>*Paul</a:t>
            </a:r>
            <a:r>
              <a:rPr lang="en-US" sz="3500" dirty="0">
                <a:solidFill>
                  <a:schemeClr val="bg1"/>
                </a:solidFill>
              </a:rPr>
              <a:t>: </a:t>
            </a:r>
            <a:r>
              <a:rPr lang="en-US" sz="3500" dirty="0">
                <a:solidFill>
                  <a:schemeClr val="bg1"/>
                </a:solidFill>
                <a:cs typeface="Times New Roman" pitchFamily="18" charset="0"/>
              </a:rPr>
              <a:t>it is not those who hear the Torah who are righteous before </a:t>
            </a:r>
            <a:r>
              <a:rPr lang="en-US" sz="3500" dirty="0" err="1">
                <a:solidFill>
                  <a:schemeClr val="bg1"/>
                </a:solidFill>
                <a:cs typeface="Times New Roman" pitchFamily="18" charset="0"/>
              </a:rPr>
              <a:t>Elohim</a:t>
            </a:r>
            <a:r>
              <a:rPr lang="en-US" sz="3500" dirty="0">
                <a:solidFill>
                  <a:schemeClr val="bg1"/>
                </a:solidFill>
                <a:cs typeface="Times New Roman" pitchFamily="18" charset="0"/>
              </a:rPr>
              <a:t>, but </a:t>
            </a:r>
            <a:r>
              <a:rPr lang="en-US" sz="3500" u="sng" dirty="0">
                <a:solidFill>
                  <a:schemeClr val="bg1"/>
                </a:solidFill>
                <a:cs typeface="Times New Roman" pitchFamily="18" charset="0"/>
              </a:rPr>
              <a:t>those who do the Torah will be declared righteous</a:t>
            </a:r>
            <a:r>
              <a:rPr lang="en-US" sz="3500" dirty="0">
                <a:solidFill>
                  <a:schemeClr val="bg1"/>
                </a:solidFill>
                <a:cs typeface="Times New Roman" pitchFamily="18" charset="0"/>
              </a:rPr>
              <a:t> (Romans 2:13).</a:t>
            </a:r>
          </a:p>
          <a:p>
            <a:pPr algn="ctr">
              <a:buNone/>
            </a:pPr>
            <a:endParaRPr lang="en-US" sz="4000" dirty="0">
              <a:solidFill>
                <a:schemeClr val="bg1"/>
              </a:solidFill>
            </a:endParaRPr>
          </a:p>
        </p:txBody>
      </p:sp>
    </p:spTree>
    <p:extLst>
      <p:ext uri="{BB962C8B-B14F-4D97-AF65-F5344CB8AC3E}">
        <p14:creationId xmlns:p14="http://schemas.microsoft.com/office/powerpoint/2010/main" val="20460934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70000" lnSpcReduction="20000"/>
          </a:bodyPr>
          <a:lstStyle/>
          <a:p>
            <a:pPr algn="ctr">
              <a:buNone/>
            </a:pPr>
            <a:r>
              <a:rPr lang="en-US" sz="4000" dirty="0" smtClean="0">
                <a:solidFill>
                  <a:schemeClr val="bg1"/>
                </a:solidFill>
                <a:cs typeface="Times New Roman" pitchFamily="18" charset="0"/>
              </a:rPr>
              <a:t>“Works of the Law”</a:t>
            </a:r>
          </a:p>
          <a:p>
            <a:pPr>
              <a:buNone/>
            </a:pPr>
            <a:r>
              <a:rPr lang="en-US" sz="4000" dirty="0">
                <a:solidFill>
                  <a:schemeClr val="bg1"/>
                </a:solidFill>
              </a:rPr>
              <a:t>These works </a:t>
            </a:r>
            <a:r>
              <a:rPr lang="en-US" sz="4000" dirty="0" smtClean="0">
                <a:solidFill>
                  <a:schemeClr val="bg1"/>
                </a:solidFill>
              </a:rPr>
              <a:t>which are </a:t>
            </a:r>
            <a:r>
              <a:rPr lang="en-US" sz="4000" dirty="0">
                <a:solidFill>
                  <a:schemeClr val="bg1"/>
                </a:solidFill>
              </a:rPr>
              <a:t>defined as an </a:t>
            </a:r>
            <a:r>
              <a:rPr lang="en-US" sz="4000" b="1" dirty="0">
                <a:solidFill>
                  <a:schemeClr val="bg1"/>
                </a:solidFill>
              </a:rPr>
              <a:t>action, deed, work; precedent</a:t>
            </a:r>
            <a:r>
              <a:rPr lang="en-US" sz="4000" dirty="0">
                <a:solidFill>
                  <a:schemeClr val="bg1"/>
                </a:solidFill>
              </a:rPr>
              <a:t>) are not the same as the "works" of obeying </a:t>
            </a:r>
            <a:r>
              <a:rPr lang="en-US" sz="4000" dirty="0" err="1">
                <a:solidFill>
                  <a:schemeClr val="bg1"/>
                </a:solidFill>
              </a:rPr>
              <a:t>Elohim's</a:t>
            </a:r>
            <a:r>
              <a:rPr lang="en-US" sz="4000" dirty="0">
                <a:solidFill>
                  <a:schemeClr val="bg1"/>
                </a:solidFill>
              </a:rPr>
              <a:t> commandments.  </a:t>
            </a:r>
            <a:r>
              <a:rPr lang="en-US" sz="4000" dirty="0" smtClean="0">
                <a:solidFill>
                  <a:schemeClr val="bg1"/>
                </a:solidFill>
              </a:rPr>
              <a:t>The </a:t>
            </a:r>
            <a:r>
              <a:rPr lang="en-US" sz="4000" dirty="0">
                <a:solidFill>
                  <a:schemeClr val="bg1"/>
                </a:solidFill>
              </a:rPr>
              <a:t>Pharisaic and </a:t>
            </a:r>
            <a:r>
              <a:rPr lang="en-US" sz="4000" dirty="0" smtClean="0">
                <a:solidFill>
                  <a:schemeClr val="bg1"/>
                </a:solidFill>
              </a:rPr>
              <a:t>Rabbinic </a:t>
            </a:r>
            <a:r>
              <a:rPr lang="en-US" sz="4000" dirty="0">
                <a:solidFill>
                  <a:schemeClr val="bg1"/>
                </a:solidFill>
              </a:rPr>
              <a:t>term "works of the law" means something very different.  For a Pharisee, the "works of the law" is an action of a Rabbi or sage that justified the practical manner in which a tradition should be observed.  Thus, the "works of the law" were laws based on the actions or “works” of a rabbi.  If a Pharisee or Rabbi performed a certain action, then that action was established as law, and was known as a "work of the law." </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392186395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dirty="0">
                <a:solidFill>
                  <a:schemeClr val="bg1"/>
                </a:solidFill>
              </a:rPr>
              <a:t>Once it happened (ma-</a:t>
            </a:r>
            <a:r>
              <a:rPr lang="en-US" dirty="0" err="1">
                <a:solidFill>
                  <a:schemeClr val="bg1"/>
                </a:solidFill>
              </a:rPr>
              <a:t>aseh</a:t>
            </a:r>
            <a:r>
              <a:rPr lang="en-US" dirty="0">
                <a:solidFill>
                  <a:schemeClr val="bg1"/>
                </a:solidFill>
              </a:rPr>
              <a:t>) </a:t>
            </a:r>
            <a:r>
              <a:rPr lang="en-US" i="1" dirty="0">
                <a:solidFill>
                  <a:schemeClr val="bg1"/>
                </a:solidFill>
              </a:rPr>
              <a:t>those of R. </a:t>
            </a:r>
            <a:r>
              <a:rPr lang="en-US" i="1" dirty="0" err="1">
                <a:solidFill>
                  <a:schemeClr val="bg1"/>
                </a:solidFill>
              </a:rPr>
              <a:t>Gamaliel</a:t>
            </a:r>
            <a:r>
              <a:rPr lang="en-US" dirty="0">
                <a:solidFill>
                  <a:schemeClr val="bg1"/>
                </a:solidFill>
              </a:rPr>
              <a:t> came home (late) from a wedding feast and they said to him: We have not yet recited the (evening) </a:t>
            </a:r>
            <a:r>
              <a:rPr lang="en-US" dirty="0" err="1">
                <a:solidFill>
                  <a:schemeClr val="bg1"/>
                </a:solidFill>
              </a:rPr>
              <a:t>sh’ma</a:t>
            </a:r>
            <a:r>
              <a:rPr lang="en-US" dirty="0">
                <a:solidFill>
                  <a:schemeClr val="bg1"/>
                </a:solidFill>
              </a:rPr>
              <a:t>.  He said to them: If the dawn has not yet come up you are still bound to recite.  And not in respect to this alone did they so decide, but whenever the sages say until midnight, the precept may be performed until the dawn comes up. (</a:t>
            </a:r>
            <a:r>
              <a:rPr lang="en-US" dirty="0" err="1">
                <a:solidFill>
                  <a:schemeClr val="bg1"/>
                </a:solidFill>
              </a:rPr>
              <a:t>Berachot</a:t>
            </a:r>
            <a:r>
              <a:rPr lang="en-US" dirty="0">
                <a:solidFill>
                  <a:schemeClr val="bg1"/>
                </a:solidFill>
              </a:rPr>
              <a:t> 2a)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05343047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lgn="ctr">
              <a:buNone/>
            </a:pPr>
            <a:r>
              <a:rPr lang="en-US" sz="4000" dirty="0" smtClean="0">
                <a:solidFill>
                  <a:schemeClr val="bg1"/>
                </a:solidFill>
                <a:cs typeface="Times New Roman" pitchFamily="18" charset="0"/>
              </a:rPr>
              <a:t>“Faith” as used by Paul</a:t>
            </a:r>
          </a:p>
          <a:p>
            <a:pPr>
              <a:buNone/>
            </a:pPr>
            <a:r>
              <a:rPr lang="en-US" sz="4000" dirty="0" smtClean="0">
                <a:solidFill>
                  <a:schemeClr val="bg1"/>
                </a:solidFill>
                <a:cs typeface="Times New Roman" pitchFamily="18" charset="0"/>
              </a:rPr>
              <a:t>Hebrew </a:t>
            </a:r>
            <a:r>
              <a:rPr lang="en-US" sz="4000" i="1" dirty="0" err="1" smtClean="0">
                <a:solidFill>
                  <a:schemeClr val="bg1"/>
                </a:solidFill>
                <a:cs typeface="Times New Roman" pitchFamily="18" charset="0"/>
              </a:rPr>
              <a:t>emunah</a:t>
            </a:r>
            <a:r>
              <a:rPr lang="en-US" sz="4000" dirty="0" smtClean="0">
                <a:solidFill>
                  <a:schemeClr val="bg1"/>
                </a:solidFill>
                <a:cs typeface="Times New Roman" pitchFamily="18" charset="0"/>
              </a:rPr>
              <a:t> – faithfulness, fidelity, steadfastness, reliability, loyalty</a:t>
            </a:r>
          </a:p>
          <a:p>
            <a:pPr>
              <a:buNone/>
            </a:pPr>
            <a:r>
              <a:rPr lang="en-US" sz="4000" dirty="0" smtClean="0">
                <a:solidFill>
                  <a:schemeClr val="bg1"/>
                </a:solidFill>
                <a:cs typeface="Times New Roman" pitchFamily="18" charset="0"/>
              </a:rPr>
              <a:t>“Faith” is born when one places their trust in </a:t>
            </a:r>
            <a:r>
              <a:rPr lang="en-US" sz="4000" dirty="0" err="1" smtClean="0">
                <a:solidFill>
                  <a:schemeClr val="bg1"/>
                </a:solidFill>
                <a:cs typeface="Times New Roman" pitchFamily="18" charset="0"/>
              </a:rPr>
              <a:t>Elohim</a:t>
            </a:r>
            <a:r>
              <a:rPr lang="en-US" sz="4000" dirty="0" smtClean="0">
                <a:solidFill>
                  <a:schemeClr val="bg1"/>
                </a:solidFill>
                <a:cs typeface="Times New Roman" pitchFamily="18" charset="0"/>
              </a:rPr>
              <a:t>.  Faith lives in an environment of trusting obedience and fidelity to His ways.</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34811387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buNone/>
            </a:pPr>
            <a:r>
              <a:rPr lang="en-US" dirty="0">
                <a:solidFill>
                  <a:schemeClr val="bg1"/>
                </a:solidFill>
              </a:rPr>
              <a:t>For it is by grace you have been saved, through </a:t>
            </a:r>
            <a:r>
              <a:rPr lang="en-US" u="sng" dirty="0" smtClean="0">
                <a:solidFill>
                  <a:schemeClr val="bg1"/>
                </a:solidFill>
              </a:rPr>
              <a:t>trustful fidelity</a:t>
            </a:r>
            <a:r>
              <a:rPr lang="en-US" dirty="0" smtClean="0">
                <a:solidFill>
                  <a:schemeClr val="bg1"/>
                </a:solidFill>
              </a:rPr>
              <a:t> </a:t>
            </a:r>
            <a:r>
              <a:rPr lang="en-US" dirty="0">
                <a:solidFill>
                  <a:schemeClr val="bg1"/>
                </a:solidFill>
              </a:rPr>
              <a:t>- and this not from yourselves, it is the gift of Elohim - </a:t>
            </a:r>
            <a:r>
              <a:rPr lang="en-US" u="sng" dirty="0">
                <a:solidFill>
                  <a:schemeClr val="bg1"/>
                </a:solidFill>
              </a:rPr>
              <a:t>not by </a:t>
            </a:r>
            <a:r>
              <a:rPr lang="en-US" u="sng" dirty="0" smtClean="0">
                <a:solidFill>
                  <a:schemeClr val="bg1"/>
                </a:solidFill>
              </a:rPr>
              <a:t>works (of human origin)</a:t>
            </a:r>
            <a:r>
              <a:rPr lang="en-US" dirty="0" smtClean="0">
                <a:solidFill>
                  <a:schemeClr val="bg1"/>
                </a:solidFill>
              </a:rPr>
              <a:t>, </a:t>
            </a:r>
            <a:r>
              <a:rPr lang="en-US" dirty="0">
                <a:solidFill>
                  <a:schemeClr val="bg1"/>
                </a:solidFill>
              </a:rPr>
              <a:t>so that no one can boast.</a:t>
            </a:r>
          </a:p>
          <a:p>
            <a:pPr marL="0" indent="0">
              <a:buNone/>
            </a:pPr>
            <a:r>
              <a:rPr lang="en-US" dirty="0">
                <a:solidFill>
                  <a:schemeClr val="bg1"/>
                </a:solidFill>
              </a:rPr>
              <a:t>For we are Elohim's workmanship, </a:t>
            </a:r>
            <a:r>
              <a:rPr lang="en-US" u="sng" dirty="0">
                <a:solidFill>
                  <a:schemeClr val="bg1"/>
                </a:solidFill>
              </a:rPr>
              <a:t>created in Messiah </a:t>
            </a:r>
            <a:r>
              <a:rPr lang="en-US" u="sng" dirty="0" err="1">
                <a:solidFill>
                  <a:schemeClr val="bg1"/>
                </a:solidFill>
              </a:rPr>
              <a:t>Yahusha</a:t>
            </a:r>
            <a:r>
              <a:rPr lang="en-US" u="sng" dirty="0">
                <a:solidFill>
                  <a:schemeClr val="bg1"/>
                </a:solidFill>
              </a:rPr>
              <a:t> to do good works</a:t>
            </a:r>
            <a:r>
              <a:rPr lang="en-US" dirty="0">
                <a:solidFill>
                  <a:schemeClr val="bg1"/>
                </a:solidFill>
              </a:rPr>
              <a:t>, which Elohim prepared in advance for us to do. (Ephesians 2:8-10</a:t>
            </a:r>
            <a:r>
              <a:rPr lang="en-US" dirty="0" smtClean="0">
                <a:solidFill>
                  <a:schemeClr val="bg1"/>
                </a:solidFill>
              </a:rPr>
              <a:t>)</a:t>
            </a:r>
          </a:p>
          <a:p>
            <a:pPr marL="0" indent="0">
              <a:buNone/>
            </a:pPr>
            <a:r>
              <a:rPr lang="en-US" dirty="0" smtClean="0">
                <a:solidFill>
                  <a:schemeClr val="bg1"/>
                </a:solidFill>
              </a:rPr>
              <a:t>If you don’t do what you were created for…</a:t>
            </a:r>
            <a:endParaRPr lang="en-US" dirty="0">
              <a:solidFill>
                <a:schemeClr val="bg1"/>
              </a:solidFill>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8588143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sz="3600" dirty="0" smtClean="0">
                <a:solidFill>
                  <a:schemeClr val="bg1"/>
                </a:solidFill>
                <a:cs typeface="Times New Roman" pitchFamily="18" charset="0"/>
              </a:rPr>
              <a:t>Objection #6 – We are Not Under the Law, But Under Grace</a:t>
            </a:r>
          </a:p>
          <a:p>
            <a:pPr>
              <a:buNone/>
            </a:pPr>
            <a:r>
              <a:rPr lang="en-US" dirty="0">
                <a:solidFill>
                  <a:schemeClr val="bg1"/>
                </a:solidFill>
              </a:rPr>
              <a:t>For sin shall not be your master, because </a:t>
            </a:r>
            <a:r>
              <a:rPr lang="en-US" u="sng" dirty="0">
                <a:solidFill>
                  <a:schemeClr val="bg1"/>
                </a:solidFill>
              </a:rPr>
              <a:t>you are not under law, but under grace</a:t>
            </a:r>
            <a:r>
              <a:rPr lang="en-US" dirty="0">
                <a:solidFill>
                  <a:schemeClr val="bg1"/>
                </a:solidFill>
              </a:rPr>
              <a:t>. (Romans 6:14</a:t>
            </a:r>
            <a:r>
              <a:rPr lang="en-US" dirty="0" smtClean="0">
                <a:solidFill>
                  <a:schemeClr val="bg1"/>
                </a:solidFill>
              </a:rPr>
              <a:t>)</a:t>
            </a:r>
          </a:p>
          <a:p>
            <a:pPr>
              <a:buNone/>
            </a:pPr>
            <a:r>
              <a:rPr lang="en-US" dirty="0">
                <a:solidFill>
                  <a:schemeClr val="bg1"/>
                </a:solidFill>
              </a:rPr>
              <a:t>What then? Shall we sin because we are not under law but under grace? By no means!  (Romans 6:15) </a:t>
            </a:r>
            <a:r>
              <a:rPr lang="en-US" dirty="0" smtClean="0">
                <a:solidFill>
                  <a:schemeClr val="bg1"/>
                </a:solidFill>
              </a:rPr>
              <a:t> </a:t>
            </a:r>
            <a:r>
              <a:rPr lang="en-US" dirty="0" smtClean="0">
                <a:solidFill>
                  <a:schemeClr val="bg1"/>
                </a:solidFill>
                <a:cs typeface="Times New Roman" pitchFamily="18" charset="0"/>
              </a:rPr>
              <a:t>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6839957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dirty="0">
                <a:solidFill>
                  <a:schemeClr val="bg1"/>
                </a:solidFill>
              </a:rPr>
              <a:t>Cursed is everyone who does not continue to do everything written in the Book of the Law. (Galatians 3:10</a:t>
            </a:r>
            <a:r>
              <a:rPr lang="en-US" dirty="0" smtClean="0">
                <a:solidFill>
                  <a:schemeClr val="bg1"/>
                </a:solidFill>
              </a:rPr>
              <a:t>)</a:t>
            </a:r>
          </a:p>
          <a:p>
            <a:pPr marL="0" indent="0">
              <a:buNone/>
            </a:pPr>
            <a:r>
              <a:rPr lang="en-US" dirty="0">
                <a:solidFill>
                  <a:schemeClr val="bg1"/>
                </a:solidFill>
              </a:rPr>
              <a:t>Deuteronomy 27:</a:t>
            </a:r>
            <a:r>
              <a:rPr lang="en-US" dirty="0" smtClean="0">
                <a:solidFill>
                  <a:schemeClr val="bg1"/>
                </a:solidFill>
              </a:rPr>
              <a:t>26 - Cursed </a:t>
            </a:r>
            <a:r>
              <a:rPr lang="en-US" dirty="0">
                <a:solidFill>
                  <a:schemeClr val="bg1"/>
                </a:solidFill>
              </a:rPr>
              <a:t>is the man who does not uphold the words of this law by carrying them out.</a:t>
            </a:r>
          </a:p>
          <a:p>
            <a:pPr>
              <a:buNone/>
            </a:pPr>
            <a:r>
              <a:rPr lang="en-US" dirty="0" smtClean="0">
                <a:solidFill>
                  <a:schemeClr val="bg1"/>
                </a:solidFill>
              </a:rPr>
              <a:t>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4811387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buNone/>
            </a:pPr>
            <a:r>
              <a:rPr lang="en-US" u="sng" dirty="0">
                <a:solidFill>
                  <a:schemeClr val="bg1"/>
                </a:solidFill>
              </a:rPr>
              <a:t>Everyone who sins breaks the law</a:t>
            </a:r>
            <a:r>
              <a:rPr lang="en-US" dirty="0">
                <a:solidFill>
                  <a:schemeClr val="bg1"/>
                </a:solidFill>
              </a:rPr>
              <a:t>; in fact, </a:t>
            </a:r>
            <a:r>
              <a:rPr lang="en-US" u="sng" dirty="0">
                <a:solidFill>
                  <a:schemeClr val="bg1"/>
                </a:solidFill>
              </a:rPr>
              <a:t>sin is lawlessness</a:t>
            </a:r>
            <a:r>
              <a:rPr lang="en-US" dirty="0">
                <a:solidFill>
                  <a:schemeClr val="bg1"/>
                </a:solidFill>
              </a:rPr>
              <a:t>. (1 John 3:4)</a:t>
            </a:r>
          </a:p>
          <a:p>
            <a:pPr marL="0" indent="0">
              <a:buNone/>
            </a:pPr>
            <a:r>
              <a:rPr lang="en-US" dirty="0" smtClean="0">
                <a:solidFill>
                  <a:schemeClr val="bg1"/>
                </a:solidFill>
              </a:rPr>
              <a:t>But </a:t>
            </a:r>
            <a:r>
              <a:rPr lang="en-US" dirty="0">
                <a:solidFill>
                  <a:schemeClr val="bg1"/>
                </a:solidFill>
              </a:rPr>
              <a:t>you know that he appeared so that he might take away our sins. And in him is no sin.  </a:t>
            </a:r>
            <a:r>
              <a:rPr lang="en-US" u="sng" dirty="0">
                <a:solidFill>
                  <a:schemeClr val="bg1"/>
                </a:solidFill>
              </a:rPr>
              <a:t>No one who lives in him keeps on sinning</a:t>
            </a:r>
            <a:r>
              <a:rPr lang="en-US" dirty="0">
                <a:solidFill>
                  <a:schemeClr val="bg1"/>
                </a:solidFill>
              </a:rPr>
              <a:t>. </a:t>
            </a:r>
            <a:r>
              <a:rPr lang="en-US" u="sng" dirty="0">
                <a:solidFill>
                  <a:schemeClr val="bg1"/>
                </a:solidFill>
              </a:rPr>
              <a:t>No one who continues to sin has either seen him or known him</a:t>
            </a:r>
            <a:r>
              <a:rPr lang="en-US" dirty="0">
                <a:solidFill>
                  <a:schemeClr val="bg1"/>
                </a:solidFill>
              </a:rPr>
              <a:t>. (1 John 3:5-6)</a:t>
            </a: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392186395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77500" lnSpcReduction="20000"/>
          </a:bodyPr>
          <a:lstStyle/>
          <a:p>
            <a:pPr>
              <a:buNone/>
            </a:pPr>
            <a:r>
              <a:rPr lang="en-US" sz="4000" dirty="0">
                <a:solidFill>
                  <a:schemeClr val="bg1"/>
                </a:solidFill>
              </a:rPr>
              <a:t>Don't you know that when you offer yourselves to someone to obey him as slaves, you are slaves to the one whom you obey-- whether you are slaves to sin, which leads to death, or to obedience, which leads to righteousness?  But thanks be to </a:t>
            </a:r>
            <a:r>
              <a:rPr lang="en-US" sz="4000" dirty="0" err="1">
                <a:solidFill>
                  <a:schemeClr val="bg1"/>
                </a:solidFill>
              </a:rPr>
              <a:t>Elohim</a:t>
            </a:r>
            <a:r>
              <a:rPr lang="en-US" sz="4000" dirty="0">
                <a:solidFill>
                  <a:schemeClr val="bg1"/>
                </a:solidFill>
              </a:rPr>
              <a:t> that, though you used to be slaves to sin, you wholeheartedly obeyed the form of teaching to which you were entrusted.  You have been set free from sin and have become slaves to righteousness. (Romans 6:16-18) </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85881431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sz="3600" dirty="0" smtClean="0">
                <a:solidFill>
                  <a:schemeClr val="bg1"/>
                </a:solidFill>
                <a:cs typeface="Times New Roman" pitchFamily="18" charset="0"/>
              </a:rPr>
              <a:t>Objection #7 – Those Who Keep the Law Have Fallen From Grace</a:t>
            </a:r>
          </a:p>
          <a:p>
            <a:pPr>
              <a:buNone/>
            </a:pPr>
            <a:r>
              <a:rPr lang="en-US" dirty="0">
                <a:solidFill>
                  <a:schemeClr val="bg1"/>
                </a:solidFill>
              </a:rPr>
              <a:t>You who are trying to be justified by law have been alienated from Messiah; you have fallen away from grace. (Galatians 5:4</a:t>
            </a:r>
            <a:r>
              <a:rPr lang="en-US" dirty="0" smtClean="0">
                <a:solidFill>
                  <a:schemeClr val="bg1"/>
                </a:solidFill>
              </a:rPr>
              <a:t>)</a:t>
            </a:r>
          </a:p>
          <a:p>
            <a:pPr>
              <a:buNone/>
            </a:pPr>
            <a:r>
              <a:rPr lang="en-US" dirty="0" smtClean="0">
                <a:solidFill>
                  <a:schemeClr val="bg1"/>
                </a:solidFill>
              </a:rPr>
              <a:t>What brings favor?  Does </a:t>
            </a:r>
            <a:r>
              <a:rPr lang="en-US" dirty="0" err="1" smtClean="0">
                <a:solidFill>
                  <a:schemeClr val="bg1"/>
                </a:solidFill>
              </a:rPr>
              <a:t>Elohim</a:t>
            </a:r>
            <a:r>
              <a:rPr lang="en-US" dirty="0" smtClean="0">
                <a:solidFill>
                  <a:schemeClr val="bg1"/>
                </a:solidFill>
              </a:rPr>
              <a:t> favor sinners? </a:t>
            </a:r>
            <a:r>
              <a:rPr lang="en-US" dirty="0" smtClean="0">
                <a:solidFill>
                  <a:schemeClr val="bg1"/>
                </a:solidFill>
                <a:cs typeface="Times New Roman" pitchFamily="18" charset="0"/>
              </a:rPr>
              <a:t>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1109923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fontScale="85000" lnSpcReduction="20000"/>
          </a:bodyPr>
          <a:lstStyle/>
          <a:p>
            <a:pPr>
              <a:buNone/>
            </a:pPr>
            <a:r>
              <a:rPr lang="en-US" sz="4000" dirty="0">
                <a:solidFill>
                  <a:schemeClr val="bg1"/>
                </a:solidFill>
              </a:rPr>
              <a:t>Therefore, those who put their trust in obedience to the laws and traditions of the Pharisees, or any other man made law code, are trying to gain acceptance </a:t>
            </a:r>
            <a:r>
              <a:rPr lang="en-US" sz="4000" dirty="0" smtClean="0">
                <a:solidFill>
                  <a:schemeClr val="bg1"/>
                </a:solidFill>
              </a:rPr>
              <a:t>with </a:t>
            </a:r>
            <a:r>
              <a:rPr lang="en-US" sz="4000" dirty="0">
                <a:solidFill>
                  <a:schemeClr val="bg1"/>
                </a:solidFill>
              </a:rPr>
              <a:t>God through worthless "law keeping."  There is no </a:t>
            </a:r>
            <a:r>
              <a:rPr lang="en-US" sz="4000" dirty="0" smtClean="0">
                <a:solidFill>
                  <a:schemeClr val="bg1"/>
                </a:solidFill>
              </a:rPr>
              <a:t>justification (righteousness) in </a:t>
            </a:r>
            <a:r>
              <a:rPr lang="en-US" sz="4000" dirty="0">
                <a:solidFill>
                  <a:schemeClr val="bg1"/>
                </a:solidFill>
              </a:rPr>
              <a:t>doing this.  So those who continue to hold to man's laws and man's traditions after they have received Messiah are actually falling back into the old ways which brought them slavery and guilt. </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3481138769"/>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lnSpcReduction="10000"/>
          </a:bodyPr>
          <a:lstStyle/>
          <a:p>
            <a:pPr>
              <a:buNone/>
            </a:pPr>
            <a:r>
              <a:rPr lang="en-US" sz="3600" dirty="0" smtClean="0">
                <a:solidFill>
                  <a:schemeClr val="bg1"/>
                </a:solidFill>
                <a:cs typeface="Times New Roman" pitchFamily="18" charset="0"/>
              </a:rPr>
              <a:t>Objection #8 – People Who Obey the Law are Under a Curse</a:t>
            </a:r>
          </a:p>
          <a:p>
            <a:pPr>
              <a:buNone/>
            </a:pPr>
            <a:r>
              <a:rPr lang="en-US" dirty="0">
                <a:solidFill>
                  <a:schemeClr val="bg1"/>
                </a:solidFill>
              </a:rPr>
              <a:t>All who rely on observing the law are under a curse, for it is written: "Cursed is everyone who does not continue to do everything written in the Book of the Law." (Galatians 3:10</a:t>
            </a:r>
            <a:r>
              <a:rPr lang="en-US" dirty="0" smtClean="0">
                <a:solidFill>
                  <a:schemeClr val="bg1"/>
                </a:solidFill>
              </a:rPr>
              <a:t>)</a:t>
            </a:r>
          </a:p>
          <a:p>
            <a:pPr>
              <a:buNone/>
            </a:pPr>
            <a:r>
              <a:rPr lang="en-US" dirty="0" smtClean="0">
                <a:solidFill>
                  <a:schemeClr val="bg1"/>
                </a:solidFill>
              </a:rPr>
              <a:t>Cursed </a:t>
            </a:r>
            <a:r>
              <a:rPr lang="en-US" dirty="0">
                <a:solidFill>
                  <a:schemeClr val="bg1"/>
                </a:solidFill>
              </a:rPr>
              <a:t>is the man who does not uphold the words of this law by carrying them out</a:t>
            </a:r>
            <a:r>
              <a:rPr lang="en-US" dirty="0" smtClean="0">
                <a:solidFill>
                  <a:schemeClr val="bg1"/>
                </a:solidFill>
              </a:rPr>
              <a:t>.</a:t>
            </a:r>
            <a:r>
              <a:rPr lang="en-US" dirty="0">
                <a:solidFill>
                  <a:schemeClr val="bg1"/>
                </a:solidFill>
              </a:rPr>
              <a:t> </a:t>
            </a:r>
            <a:r>
              <a:rPr lang="en-US" dirty="0" smtClean="0">
                <a:solidFill>
                  <a:schemeClr val="bg1"/>
                </a:solidFill>
              </a:rPr>
              <a:t>(</a:t>
            </a:r>
            <a:r>
              <a:rPr lang="en-US" dirty="0" err="1" smtClean="0">
                <a:solidFill>
                  <a:schemeClr val="bg1"/>
                </a:solidFill>
              </a:rPr>
              <a:t>Deut</a:t>
            </a:r>
            <a:r>
              <a:rPr lang="en-US" dirty="0" smtClean="0">
                <a:solidFill>
                  <a:schemeClr val="bg1"/>
                </a:solidFill>
              </a:rPr>
              <a:t> </a:t>
            </a:r>
            <a:r>
              <a:rPr lang="en-US" dirty="0">
                <a:solidFill>
                  <a:schemeClr val="bg1"/>
                </a:solidFill>
              </a:rPr>
              <a:t>27:</a:t>
            </a:r>
            <a:r>
              <a:rPr lang="en-US" dirty="0" smtClean="0">
                <a:solidFill>
                  <a:schemeClr val="bg1"/>
                </a:solidFill>
              </a:rPr>
              <a:t>26)</a:t>
            </a:r>
            <a:endParaRPr lang="en-US" dirty="0">
              <a:solidFill>
                <a:schemeClr val="bg1"/>
              </a:solidFill>
            </a:endParaRPr>
          </a:p>
        </p:txBody>
      </p:sp>
    </p:spTree>
    <p:extLst>
      <p:ext uri="{BB962C8B-B14F-4D97-AF65-F5344CB8AC3E}">
        <p14:creationId xmlns:p14="http://schemas.microsoft.com/office/powerpoint/2010/main" val="1971124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sz="3600" dirty="0" smtClean="0">
                <a:solidFill>
                  <a:schemeClr val="bg1"/>
                </a:solidFill>
                <a:cs typeface="Times New Roman" pitchFamily="18" charset="0"/>
              </a:rPr>
              <a:t>Objection #9 – The Only Thing that Really Matters is that You Believe in Jesus</a:t>
            </a:r>
          </a:p>
          <a:p>
            <a:pPr>
              <a:buNone/>
            </a:pPr>
            <a:r>
              <a:rPr lang="en-US" sz="3500" dirty="0" smtClean="0">
                <a:solidFill>
                  <a:schemeClr val="bg1"/>
                </a:solidFill>
                <a:cs typeface="Times New Roman" pitchFamily="18" charset="0"/>
              </a:rPr>
              <a:t>“John” 3:16</a:t>
            </a:r>
          </a:p>
          <a:p>
            <a:pPr>
              <a:buNone/>
            </a:pPr>
            <a:r>
              <a:rPr lang="en-US" sz="3500" dirty="0" smtClean="0">
                <a:solidFill>
                  <a:schemeClr val="bg1"/>
                </a:solidFill>
                <a:cs typeface="Times New Roman" pitchFamily="18" charset="0"/>
              </a:rPr>
              <a:t>1 John 3:23  </a:t>
            </a:r>
            <a:r>
              <a:rPr lang="en-US" sz="3500" dirty="0">
                <a:solidFill>
                  <a:schemeClr val="bg1"/>
                </a:solidFill>
              </a:rPr>
              <a:t>And this is his command: to believe in the name of his Son, </a:t>
            </a:r>
            <a:r>
              <a:rPr lang="en-US" sz="3500" dirty="0" err="1">
                <a:solidFill>
                  <a:schemeClr val="bg1"/>
                </a:solidFill>
              </a:rPr>
              <a:t>Yahusha</a:t>
            </a:r>
            <a:r>
              <a:rPr lang="en-US" sz="3500" dirty="0">
                <a:solidFill>
                  <a:schemeClr val="bg1"/>
                </a:solidFill>
              </a:rPr>
              <a:t> Messiah, and to love one another as he commanded us</a:t>
            </a:r>
            <a:r>
              <a:rPr lang="en-US" sz="3500" dirty="0" smtClean="0">
                <a:solidFill>
                  <a:schemeClr val="bg1"/>
                </a:solidFill>
              </a:rPr>
              <a:t>.</a:t>
            </a:r>
            <a:endParaRPr lang="en-US" sz="3600" dirty="0">
              <a:solidFill>
                <a:schemeClr val="bg1"/>
              </a:solidFill>
              <a:cs typeface="Times New Roman" pitchFamily="18" charset="0"/>
            </a:endParaRPr>
          </a:p>
        </p:txBody>
      </p:sp>
    </p:spTree>
    <p:extLst>
      <p:ext uri="{BB962C8B-B14F-4D97-AF65-F5344CB8AC3E}">
        <p14:creationId xmlns:p14="http://schemas.microsoft.com/office/powerpoint/2010/main" val="29510868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sz="4000" dirty="0" smtClean="0">
                <a:solidFill>
                  <a:schemeClr val="bg1"/>
                </a:solidFill>
                <a:cs typeface="Times New Roman" pitchFamily="18" charset="0"/>
              </a:rPr>
              <a:t>OK. What Does it Mean – According to the Bible – “to Believe”?</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05343047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lgn="ctr">
              <a:buNone/>
            </a:pPr>
            <a:r>
              <a:rPr lang="en-US" dirty="0" smtClean="0">
                <a:solidFill>
                  <a:schemeClr val="bg1"/>
                </a:solidFill>
              </a:rPr>
              <a:t>Unbelief </a:t>
            </a:r>
            <a:r>
              <a:rPr lang="en-US" dirty="0">
                <a:solidFill>
                  <a:schemeClr val="bg1"/>
                </a:solidFill>
              </a:rPr>
              <a:t>=</a:t>
            </a:r>
            <a:r>
              <a:rPr lang="en-US" dirty="0" smtClean="0">
                <a:solidFill>
                  <a:schemeClr val="bg1"/>
                </a:solidFill>
              </a:rPr>
              <a:t> to treat with contempt</a:t>
            </a:r>
          </a:p>
          <a:p>
            <a:pPr>
              <a:buNone/>
            </a:pPr>
            <a:r>
              <a:rPr lang="en-US" dirty="0" err="1" smtClean="0">
                <a:solidFill>
                  <a:schemeClr val="bg1"/>
                </a:solidFill>
              </a:rPr>
              <a:t>Yahuwah</a:t>
            </a:r>
            <a:r>
              <a:rPr lang="en-US" dirty="0" smtClean="0">
                <a:solidFill>
                  <a:schemeClr val="bg1"/>
                </a:solidFill>
              </a:rPr>
              <a:t> </a:t>
            </a:r>
            <a:r>
              <a:rPr lang="en-US" dirty="0">
                <a:solidFill>
                  <a:schemeClr val="bg1"/>
                </a:solidFill>
              </a:rPr>
              <a:t>said to </a:t>
            </a:r>
            <a:r>
              <a:rPr lang="en-US" dirty="0" err="1">
                <a:solidFill>
                  <a:schemeClr val="bg1"/>
                </a:solidFill>
              </a:rPr>
              <a:t>Mosheh</a:t>
            </a:r>
            <a:r>
              <a:rPr lang="en-US" dirty="0">
                <a:solidFill>
                  <a:schemeClr val="bg1"/>
                </a:solidFill>
              </a:rPr>
              <a:t>, "How long will these people treat me with contempt? How long will they refuse to believe in me, in spite of all the miraculous signs I have performed among them</a:t>
            </a:r>
            <a:r>
              <a:rPr lang="en-US" dirty="0" smtClean="0">
                <a:solidFill>
                  <a:schemeClr val="bg1"/>
                </a:solidFill>
              </a:rPr>
              <a:t>? (</a:t>
            </a:r>
            <a:r>
              <a:rPr lang="en-US" dirty="0" err="1" smtClean="0">
                <a:solidFill>
                  <a:schemeClr val="bg1"/>
                </a:solidFill>
              </a:rPr>
              <a:t>Num</a:t>
            </a:r>
            <a:r>
              <a:rPr lang="en-US" dirty="0" smtClean="0">
                <a:solidFill>
                  <a:schemeClr val="bg1"/>
                </a:solidFill>
              </a:rPr>
              <a:t> 14:11)</a:t>
            </a:r>
            <a:endParaRPr lang="en-US" dirty="0">
              <a:solidFill>
                <a:schemeClr val="bg1"/>
              </a:solidFill>
            </a:endParaRPr>
          </a:p>
        </p:txBody>
      </p:sp>
    </p:spTree>
    <p:extLst>
      <p:ext uri="{BB962C8B-B14F-4D97-AF65-F5344CB8AC3E}">
        <p14:creationId xmlns:p14="http://schemas.microsoft.com/office/powerpoint/2010/main" val="3921863951"/>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lgn="ctr">
              <a:buNone/>
            </a:pPr>
            <a:r>
              <a:rPr lang="en-US" sz="3600" dirty="0" smtClean="0">
                <a:solidFill>
                  <a:schemeClr val="bg1"/>
                </a:solidFill>
              </a:rPr>
              <a:t>Believing = Trusting</a:t>
            </a:r>
          </a:p>
          <a:p>
            <a:pPr marL="0" indent="0">
              <a:buNone/>
            </a:pPr>
            <a:r>
              <a:rPr lang="en-US" dirty="0" smtClean="0">
                <a:solidFill>
                  <a:schemeClr val="bg1"/>
                </a:solidFill>
              </a:rPr>
              <a:t>When </a:t>
            </a:r>
            <a:r>
              <a:rPr lang="en-US" dirty="0" err="1">
                <a:solidFill>
                  <a:schemeClr val="bg1"/>
                </a:solidFill>
              </a:rPr>
              <a:t>Yahuwah</a:t>
            </a:r>
            <a:r>
              <a:rPr lang="en-US" dirty="0">
                <a:solidFill>
                  <a:schemeClr val="bg1"/>
                </a:solidFill>
              </a:rPr>
              <a:t> heard them, he was very angry; his fire broke out against </a:t>
            </a:r>
            <a:r>
              <a:rPr lang="en-US" dirty="0" err="1">
                <a:solidFill>
                  <a:schemeClr val="bg1"/>
                </a:solidFill>
              </a:rPr>
              <a:t>Ya'acov</a:t>
            </a:r>
            <a:r>
              <a:rPr lang="en-US" dirty="0">
                <a:solidFill>
                  <a:schemeClr val="bg1"/>
                </a:solidFill>
              </a:rPr>
              <a:t>, and his wrath rose against </a:t>
            </a:r>
            <a:r>
              <a:rPr lang="en-US" dirty="0" err="1">
                <a:solidFill>
                  <a:schemeClr val="bg1"/>
                </a:solidFill>
              </a:rPr>
              <a:t>Yisrael</a:t>
            </a:r>
            <a:r>
              <a:rPr lang="en-US" dirty="0" smtClean="0">
                <a:solidFill>
                  <a:schemeClr val="bg1"/>
                </a:solidFill>
              </a:rPr>
              <a:t>, for </a:t>
            </a:r>
            <a:r>
              <a:rPr lang="en-US" u="sng" dirty="0">
                <a:solidFill>
                  <a:schemeClr val="bg1"/>
                </a:solidFill>
              </a:rPr>
              <a:t>they did not believe in </a:t>
            </a:r>
            <a:r>
              <a:rPr lang="en-US" u="sng" dirty="0" err="1">
                <a:solidFill>
                  <a:schemeClr val="bg1"/>
                </a:solidFill>
              </a:rPr>
              <a:t>Elohim</a:t>
            </a:r>
            <a:r>
              <a:rPr lang="en-US" u="sng" dirty="0">
                <a:solidFill>
                  <a:schemeClr val="bg1"/>
                </a:solidFill>
              </a:rPr>
              <a:t> or trust in his deliverance</a:t>
            </a:r>
            <a:r>
              <a:rPr lang="en-US" dirty="0" smtClean="0">
                <a:solidFill>
                  <a:schemeClr val="bg1"/>
                </a:solidFill>
              </a:rPr>
              <a:t>. (Psalm 78:21-22)</a:t>
            </a:r>
            <a:endParaRPr lang="en-US" dirty="0">
              <a:solidFill>
                <a:schemeClr val="bg1"/>
              </a:solidFill>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3481138769"/>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lgn="ctr">
              <a:buNone/>
            </a:pPr>
            <a:r>
              <a:rPr lang="en-US" sz="3600" dirty="0" smtClean="0">
                <a:solidFill>
                  <a:schemeClr val="bg1"/>
                </a:solidFill>
              </a:rPr>
              <a:t>Sinning = Not Believing</a:t>
            </a:r>
          </a:p>
          <a:p>
            <a:pPr>
              <a:buNone/>
            </a:pPr>
            <a:r>
              <a:rPr lang="en-US" dirty="0" smtClean="0">
                <a:solidFill>
                  <a:schemeClr val="bg1"/>
                </a:solidFill>
              </a:rPr>
              <a:t>In </a:t>
            </a:r>
            <a:r>
              <a:rPr lang="en-US" dirty="0">
                <a:solidFill>
                  <a:schemeClr val="bg1"/>
                </a:solidFill>
              </a:rPr>
              <a:t>spite of all this, </a:t>
            </a:r>
            <a:r>
              <a:rPr lang="en-US" u="sng" dirty="0">
                <a:solidFill>
                  <a:schemeClr val="bg1"/>
                </a:solidFill>
              </a:rPr>
              <a:t>they kept on sinning</a:t>
            </a:r>
            <a:r>
              <a:rPr lang="en-US" dirty="0">
                <a:solidFill>
                  <a:schemeClr val="bg1"/>
                </a:solidFill>
              </a:rPr>
              <a:t>; in spite of his wonders, </a:t>
            </a:r>
            <a:r>
              <a:rPr lang="en-US" u="sng" dirty="0">
                <a:solidFill>
                  <a:schemeClr val="bg1"/>
                </a:solidFill>
              </a:rPr>
              <a:t>they did not believe</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(Psalm 78:32)</a:t>
            </a:r>
            <a:endParaRPr lang="en-US" dirty="0"/>
          </a:p>
        </p:txBody>
      </p:sp>
    </p:spTree>
    <p:extLst>
      <p:ext uri="{BB962C8B-B14F-4D97-AF65-F5344CB8AC3E}">
        <p14:creationId xmlns:p14="http://schemas.microsoft.com/office/powerpoint/2010/main" val="2276645416"/>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lgn="ctr">
              <a:buNone/>
            </a:pPr>
            <a:r>
              <a:rPr lang="en-US" sz="3600" dirty="0" smtClean="0">
                <a:solidFill>
                  <a:schemeClr val="bg1"/>
                </a:solidFill>
              </a:rPr>
              <a:t>To Not Believe = To Not Obey</a:t>
            </a:r>
          </a:p>
          <a:p>
            <a:pPr marL="0" indent="0">
              <a:buNone/>
            </a:pPr>
            <a:r>
              <a:rPr lang="en-US" dirty="0" smtClean="0">
                <a:solidFill>
                  <a:schemeClr val="bg1"/>
                </a:solidFill>
              </a:rPr>
              <a:t>Then </a:t>
            </a:r>
            <a:r>
              <a:rPr lang="en-US" dirty="0">
                <a:solidFill>
                  <a:schemeClr val="bg1"/>
                </a:solidFill>
              </a:rPr>
              <a:t>they despised the pleasant land; </a:t>
            </a:r>
            <a:r>
              <a:rPr lang="en-US" u="sng" dirty="0">
                <a:solidFill>
                  <a:schemeClr val="bg1"/>
                </a:solidFill>
              </a:rPr>
              <a:t>they did not believe </a:t>
            </a:r>
            <a:r>
              <a:rPr lang="en-US" dirty="0">
                <a:solidFill>
                  <a:schemeClr val="bg1"/>
                </a:solidFill>
              </a:rPr>
              <a:t>his promise</a:t>
            </a:r>
            <a:r>
              <a:rPr lang="en-US" dirty="0" smtClean="0">
                <a:solidFill>
                  <a:schemeClr val="bg1"/>
                </a:solidFill>
              </a:rPr>
              <a:t>.  </a:t>
            </a:r>
            <a:r>
              <a:rPr lang="en-US" dirty="0">
                <a:solidFill>
                  <a:schemeClr val="bg1"/>
                </a:solidFill>
              </a:rPr>
              <a:t>They grumbled in their tents and </a:t>
            </a:r>
            <a:r>
              <a:rPr lang="en-US" u="sng" dirty="0">
                <a:solidFill>
                  <a:schemeClr val="bg1"/>
                </a:solidFill>
              </a:rPr>
              <a:t>did not obey</a:t>
            </a:r>
            <a:r>
              <a:rPr lang="en-US" dirty="0">
                <a:solidFill>
                  <a:schemeClr val="bg1"/>
                </a:solidFill>
              </a:rPr>
              <a:t> </a:t>
            </a:r>
            <a:r>
              <a:rPr lang="en-US" dirty="0" err="1">
                <a:solidFill>
                  <a:schemeClr val="bg1"/>
                </a:solidFill>
              </a:rPr>
              <a:t>Yahuwah</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(Psalm 106:24-25)</a:t>
            </a:r>
          </a:p>
          <a:p>
            <a:pPr marL="0" indent="0">
              <a:buNone/>
            </a:pPr>
            <a:endParaRPr lang="en-US" dirty="0" smtClean="0">
              <a:solidFill>
                <a:schemeClr val="bg1"/>
              </a:solidFill>
              <a:cs typeface="Times New Roman" pitchFamily="18" charset="0"/>
            </a:endParaRPr>
          </a:p>
          <a:p>
            <a:pPr marL="0" indent="0" algn="ctr">
              <a:buNone/>
            </a:pPr>
            <a:r>
              <a:rPr lang="en-US" sz="3600" dirty="0" smtClean="0">
                <a:solidFill>
                  <a:schemeClr val="bg1"/>
                </a:solidFill>
                <a:cs typeface="Times New Roman" pitchFamily="18" charset="0"/>
              </a:rPr>
              <a:t>Therefore, To Believe = To Obey</a:t>
            </a:r>
            <a:endParaRPr lang="en-US" sz="3600" dirty="0"/>
          </a:p>
        </p:txBody>
      </p:sp>
    </p:spTree>
    <p:extLst>
      <p:ext uri="{BB962C8B-B14F-4D97-AF65-F5344CB8AC3E}">
        <p14:creationId xmlns:p14="http://schemas.microsoft.com/office/powerpoint/2010/main" val="670116827"/>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sz="3600" dirty="0" smtClean="0">
                <a:solidFill>
                  <a:schemeClr val="bg1"/>
                </a:solidFill>
                <a:cs typeface="Times New Roman" pitchFamily="18" charset="0"/>
              </a:rPr>
              <a:t>Are We Judged by our Belief in Jesus/</a:t>
            </a:r>
            <a:r>
              <a:rPr lang="en-US" sz="3600" dirty="0" err="1" smtClean="0">
                <a:solidFill>
                  <a:schemeClr val="bg1"/>
                </a:solidFill>
                <a:cs typeface="Times New Roman" pitchFamily="18" charset="0"/>
              </a:rPr>
              <a:t>Yeshua</a:t>
            </a:r>
            <a:r>
              <a:rPr lang="en-US" sz="3600" dirty="0" smtClean="0">
                <a:solidFill>
                  <a:schemeClr val="bg1"/>
                </a:solidFill>
                <a:cs typeface="Times New Roman" pitchFamily="18" charset="0"/>
              </a:rPr>
              <a:t> or by our Works?</a:t>
            </a:r>
            <a:endParaRPr lang="en-US" sz="3600" dirty="0">
              <a:solidFill>
                <a:schemeClr val="bg1"/>
              </a:solidFill>
              <a:cs typeface="Times New Roman" pitchFamily="18" charset="0"/>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525824840"/>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dirty="0">
                <a:solidFill>
                  <a:schemeClr val="bg1"/>
                </a:solidFill>
              </a:rPr>
              <a:t>"'I </a:t>
            </a:r>
            <a:r>
              <a:rPr lang="en-US" dirty="0" err="1">
                <a:solidFill>
                  <a:schemeClr val="bg1"/>
                </a:solidFill>
              </a:rPr>
              <a:t>Yahuwah</a:t>
            </a:r>
            <a:r>
              <a:rPr lang="en-US" dirty="0">
                <a:solidFill>
                  <a:schemeClr val="bg1"/>
                </a:solidFill>
              </a:rPr>
              <a:t> have spoken. The time has come for me to act. I will not hold back; I will not have pity, nor will I relent. </a:t>
            </a:r>
            <a:r>
              <a:rPr lang="en-US" u="sng" dirty="0">
                <a:solidFill>
                  <a:schemeClr val="bg1"/>
                </a:solidFill>
              </a:rPr>
              <a:t>You will be judged according to your conduct and your actions</a:t>
            </a:r>
            <a:r>
              <a:rPr lang="en-US" dirty="0">
                <a:solidFill>
                  <a:schemeClr val="bg1"/>
                </a:solidFill>
              </a:rPr>
              <a:t>, declares </a:t>
            </a:r>
            <a:r>
              <a:rPr lang="en-US" dirty="0" err="1">
                <a:solidFill>
                  <a:schemeClr val="bg1"/>
                </a:solidFill>
              </a:rPr>
              <a:t>Adonai</a:t>
            </a:r>
            <a:r>
              <a:rPr lang="en-US" dirty="0">
                <a:solidFill>
                  <a:schemeClr val="bg1"/>
                </a:solidFill>
              </a:rPr>
              <a:t> </a:t>
            </a:r>
            <a:r>
              <a:rPr lang="en-US" dirty="0" err="1">
                <a:solidFill>
                  <a:schemeClr val="bg1"/>
                </a:solidFill>
              </a:rPr>
              <a:t>Yahuwah</a:t>
            </a:r>
            <a:r>
              <a:rPr lang="en-US" dirty="0" smtClean="0">
                <a:solidFill>
                  <a:schemeClr val="bg1"/>
                </a:solidFill>
              </a:rPr>
              <a:t>.’” (Ezekiel 24:14)</a:t>
            </a:r>
            <a:r>
              <a:rPr lang="en-US" dirty="0" smtClean="0">
                <a:solidFill>
                  <a:schemeClr val="bg1"/>
                </a:solidFill>
                <a:cs typeface="Times New Roman" pitchFamily="18" charset="0"/>
              </a:rPr>
              <a:t>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683995718"/>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dirty="0">
                <a:solidFill>
                  <a:schemeClr val="bg1"/>
                </a:solidFill>
              </a:rPr>
              <a:t> I dispersed them among the nations, and they were scattered through the countries; </a:t>
            </a:r>
            <a:r>
              <a:rPr lang="en-US" u="sng" dirty="0">
                <a:solidFill>
                  <a:schemeClr val="bg1"/>
                </a:solidFill>
              </a:rPr>
              <a:t>I judged them according to their conduct and their actions</a:t>
            </a:r>
            <a:r>
              <a:rPr lang="en-US" dirty="0" smtClean="0">
                <a:solidFill>
                  <a:schemeClr val="bg1"/>
                </a:solidFill>
              </a:rPr>
              <a:t>. (Ezekiel 36:19)</a:t>
            </a:r>
            <a:r>
              <a:rPr lang="en-US" dirty="0" smtClean="0">
                <a:solidFill>
                  <a:schemeClr val="bg1"/>
                </a:solidFill>
                <a:cs typeface="Times New Roman" pitchFamily="18" charset="0"/>
              </a:rPr>
              <a:t>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483894913"/>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dirty="0">
                <a:solidFill>
                  <a:srgbClr val="FFFFFF"/>
                </a:solidFill>
              </a:rPr>
              <a:t>Yet, O house of </a:t>
            </a:r>
            <a:r>
              <a:rPr lang="en-US" dirty="0" err="1">
                <a:solidFill>
                  <a:srgbClr val="FFFFFF"/>
                </a:solidFill>
              </a:rPr>
              <a:t>Yisrael</a:t>
            </a:r>
            <a:r>
              <a:rPr lang="en-US" dirty="0">
                <a:solidFill>
                  <a:srgbClr val="FFFFFF"/>
                </a:solidFill>
              </a:rPr>
              <a:t>, you say, 'The way of </a:t>
            </a:r>
            <a:r>
              <a:rPr lang="en-US" dirty="0" err="1">
                <a:solidFill>
                  <a:srgbClr val="FFFFFF"/>
                </a:solidFill>
              </a:rPr>
              <a:t>Yahuwah</a:t>
            </a:r>
            <a:r>
              <a:rPr lang="en-US" dirty="0">
                <a:solidFill>
                  <a:srgbClr val="FFFFFF"/>
                </a:solidFill>
              </a:rPr>
              <a:t> is not just.' But I will judge each of you </a:t>
            </a:r>
            <a:r>
              <a:rPr lang="en-US" u="sng" dirty="0">
                <a:solidFill>
                  <a:srgbClr val="FFFFFF"/>
                </a:solidFill>
              </a:rPr>
              <a:t>according to his own ways</a:t>
            </a:r>
            <a:r>
              <a:rPr lang="en-US" dirty="0" smtClean="0">
                <a:solidFill>
                  <a:srgbClr val="FFFFFF"/>
                </a:solidFill>
              </a:rPr>
              <a:t>.”</a:t>
            </a:r>
            <a:r>
              <a:rPr lang="en-US" dirty="0">
                <a:solidFill>
                  <a:srgbClr val="FFFFFF"/>
                </a:solidFill>
                <a:cs typeface="Times New Roman" pitchFamily="18" charset="0"/>
              </a:rPr>
              <a:t> </a:t>
            </a:r>
            <a:r>
              <a:rPr lang="en-US" dirty="0" smtClean="0">
                <a:solidFill>
                  <a:schemeClr val="bg1"/>
                </a:solidFill>
                <a:cs typeface="Times New Roman" pitchFamily="18" charset="0"/>
              </a:rPr>
              <a:t>(Ezekiel 33:20)</a:t>
            </a:r>
            <a:endParaRPr lang="en-US" dirty="0"/>
          </a:p>
        </p:txBody>
      </p:sp>
    </p:spTree>
    <p:extLst>
      <p:ext uri="{BB962C8B-B14F-4D97-AF65-F5344CB8AC3E}">
        <p14:creationId xmlns:p14="http://schemas.microsoft.com/office/powerpoint/2010/main" val="525125258"/>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buNone/>
            </a:pPr>
            <a:r>
              <a:rPr lang="en-US" sz="4000" dirty="0">
                <a:solidFill>
                  <a:schemeClr val="bg1"/>
                </a:solidFill>
              </a:rPr>
              <a:t> </a:t>
            </a:r>
            <a:r>
              <a:rPr lang="en-US" u="sng" dirty="0">
                <a:solidFill>
                  <a:schemeClr val="bg1"/>
                </a:solidFill>
              </a:rPr>
              <a:t>According to what they have done</a:t>
            </a:r>
            <a:r>
              <a:rPr lang="en-US" dirty="0">
                <a:solidFill>
                  <a:schemeClr val="bg1"/>
                </a:solidFill>
              </a:rPr>
              <a:t>, so will he repay wrath to his enemies and retribution to his foes; he will repay the islands their due</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(Isaiah 59:18)</a:t>
            </a:r>
            <a:endParaRPr lang="en-US" dirty="0">
              <a:solidFill>
                <a:schemeClr val="bg1"/>
              </a:solidFill>
            </a:endParaRPr>
          </a:p>
        </p:txBody>
      </p:sp>
    </p:spTree>
    <p:extLst>
      <p:ext uri="{BB962C8B-B14F-4D97-AF65-F5344CB8AC3E}">
        <p14:creationId xmlns:p14="http://schemas.microsoft.com/office/powerpoint/2010/main" val="670116827"/>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lgn="ctr">
              <a:buNone/>
            </a:pPr>
            <a:r>
              <a:rPr lang="en-US" dirty="0" smtClean="0">
                <a:solidFill>
                  <a:schemeClr val="bg1"/>
                </a:solidFill>
              </a:rPr>
              <a:t>What Does </a:t>
            </a:r>
            <a:r>
              <a:rPr lang="en-US" dirty="0" err="1" smtClean="0">
                <a:solidFill>
                  <a:schemeClr val="bg1"/>
                </a:solidFill>
              </a:rPr>
              <a:t>Yeshua</a:t>
            </a:r>
            <a:r>
              <a:rPr lang="en-US" dirty="0" smtClean="0">
                <a:solidFill>
                  <a:schemeClr val="bg1"/>
                </a:solidFill>
              </a:rPr>
              <a:t> Say?</a:t>
            </a:r>
          </a:p>
          <a:p>
            <a:pPr>
              <a:buNone/>
            </a:pPr>
            <a:r>
              <a:rPr lang="en-US" dirty="0" smtClean="0">
                <a:solidFill>
                  <a:schemeClr val="bg1"/>
                </a:solidFill>
              </a:rPr>
              <a:t>For </a:t>
            </a:r>
            <a:r>
              <a:rPr lang="en-US" dirty="0">
                <a:solidFill>
                  <a:schemeClr val="bg1"/>
                </a:solidFill>
              </a:rPr>
              <a:t>the Son of Man is going to come in his Father's glory with his angels, and then he will reward each person </a:t>
            </a:r>
            <a:r>
              <a:rPr lang="en-US" u="sng" dirty="0">
                <a:solidFill>
                  <a:schemeClr val="bg1"/>
                </a:solidFill>
              </a:rPr>
              <a:t>according to what he has done</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(Matthew 16:27)</a:t>
            </a:r>
            <a:endParaRPr lang="en-US" dirty="0">
              <a:solidFill>
                <a:schemeClr val="bg1"/>
              </a:solidFill>
            </a:endParaRPr>
          </a:p>
        </p:txBody>
      </p:sp>
    </p:spTree>
    <p:extLst>
      <p:ext uri="{BB962C8B-B14F-4D97-AF65-F5344CB8AC3E}">
        <p14:creationId xmlns:p14="http://schemas.microsoft.com/office/powerpoint/2010/main" val="2131789794"/>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lgn="ctr">
              <a:buNone/>
            </a:pPr>
            <a:r>
              <a:rPr lang="en-US" sz="3600" dirty="0" smtClean="0">
                <a:solidFill>
                  <a:schemeClr val="bg1"/>
                </a:solidFill>
                <a:cs typeface="Times New Roman" pitchFamily="18" charset="0"/>
              </a:rPr>
              <a:t>What Does Paul Say?</a:t>
            </a:r>
          </a:p>
          <a:p>
            <a:pPr>
              <a:buNone/>
            </a:pPr>
            <a:r>
              <a:rPr lang="en-US" dirty="0" err="1">
                <a:solidFill>
                  <a:schemeClr val="bg1"/>
                </a:solidFill>
              </a:rPr>
              <a:t>Elohim</a:t>
            </a:r>
            <a:r>
              <a:rPr lang="en-US" dirty="0">
                <a:solidFill>
                  <a:schemeClr val="bg1"/>
                </a:solidFill>
              </a:rPr>
              <a:t> "will give to each person </a:t>
            </a:r>
            <a:r>
              <a:rPr lang="en-US" u="sng" dirty="0">
                <a:solidFill>
                  <a:schemeClr val="bg1"/>
                </a:solidFill>
              </a:rPr>
              <a:t>according to what he has done</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(Romans 2:6)</a:t>
            </a:r>
            <a:endParaRPr lang="en-US" dirty="0"/>
          </a:p>
        </p:txBody>
      </p:sp>
    </p:spTree>
    <p:extLst>
      <p:ext uri="{BB962C8B-B14F-4D97-AF65-F5344CB8AC3E}">
        <p14:creationId xmlns:p14="http://schemas.microsoft.com/office/powerpoint/2010/main" val="2276645416"/>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marL="0" indent="0">
              <a:buNone/>
            </a:pPr>
            <a:r>
              <a:rPr lang="en-US" dirty="0">
                <a:solidFill>
                  <a:schemeClr val="bg1"/>
                </a:solidFill>
              </a:rPr>
              <a:t>Another book was opened, which is the book of life. The dead were judged </a:t>
            </a:r>
            <a:r>
              <a:rPr lang="en-US" u="sng" dirty="0">
                <a:solidFill>
                  <a:schemeClr val="bg1"/>
                </a:solidFill>
              </a:rPr>
              <a:t>according to what they had done</a:t>
            </a:r>
            <a:r>
              <a:rPr lang="en-US" dirty="0">
                <a:solidFill>
                  <a:schemeClr val="bg1"/>
                </a:solidFill>
              </a:rPr>
              <a:t> as recorded in the books</a:t>
            </a:r>
            <a:r>
              <a:rPr lang="en-US" dirty="0" smtClean="0">
                <a:solidFill>
                  <a:schemeClr val="bg1"/>
                </a:solidFill>
              </a:rPr>
              <a:t>.</a:t>
            </a:r>
          </a:p>
          <a:p>
            <a:pPr marL="0" indent="0">
              <a:buNone/>
            </a:pPr>
            <a:r>
              <a:rPr lang="en-US" dirty="0" smtClean="0">
                <a:solidFill>
                  <a:schemeClr val="bg1"/>
                </a:solidFill>
              </a:rPr>
              <a:t>The </a:t>
            </a:r>
            <a:r>
              <a:rPr lang="en-US" dirty="0">
                <a:solidFill>
                  <a:schemeClr val="bg1"/>
                </a:solidFill>
              </a:rPr>
              <a:t>sea gave up the dead that were in it, and death and Hades gave up the dead that were in them, and </a:t>
            </a:r>
            <a:r>
              <a:rPr lang="en-US" u="sng" dirty="0">
                <a:solidFill>
                  <a:schemeClr val="bg1"/>
                </a:solidFill>
              </a:rPr>
              <a:t>each person was judged according to what he had done</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(Revelation 20:12-13)</a:t>
            </a:r>
            <a:endParaRPr lang="en-US" dirty="0"/>
          </a:p>
        </p:txBody>
      </p:sp>
    </p:spTree>
    <p:extLst>
      <p:ext uri="{BB962C8B-B14F-4D97-AF65-F5344CB8AC3E}">
        <p14:creationId xmlns:p14="http://schemas.microsoft.com/office/powerpoint/2010/main" val="525824840"/>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261258"/>
            <a:ext cx="8392885" cy="4735286"/>
          </a:xfrm>
        </p:spPr>
        <p:txBody>
          <a:bodyPr>
            <a:normAutofit/>
          </a:bodyPr>
          <a:lstStyle/>
          <a:p>
            <a:pPr algn="ctr">
              <a:buNone/>
            </a:pPr>
            <a:r>
              <a:rPr lang="en-US" sz="3600" dirty="0" smtClean="0">
                <a:solidFill>
                  <a:schemeClr val="bg1"/>
                </a:solidFill>
                <a:cs typeface="Times New Roman" pitchFamily="18" charset="0"/>
              </a:rPr>
              <a:t>Summary</a:t>
            </a:r>
          </a:p>
          <a:p>
            <a:pPr>
              <a:buNone/>
            </a:pPr>
            <a:r>
              <a:rPr lang="en-US" dirty="0" smtClean="0">
                <a:solidFill>
                  <a:schemeClr val="bg1"/>
                </a:solidFill>
                <a:cs typeface="Times New Roman" pitchFamily="18" charset="0"/>
              </a:rPr>
              <a:t>An Effective Witness to the Truth Must Be:</a:t>
            </a:r>
          </a:p>
          <a:p>
            <a:pPr>
              <a:buNone/>
            </a:pPr>
            <a:r>
              <a:rPr lang="en-US" dirty="0" smtClean="0">
                <a:solidFill>
                  <a:schemeClr val="bg1"/>
                </a:solidFill>
                <a:cs typeface="Times New Roman" pitchFamily="18" charset="0"/>
              </a:rPr>
              <a:t>Spirit Filled</a:t>
            </a:r>
          </a:p>
          <a:p>
            <a:pPr>
              <a:buNone/>
            </a:pPr>
            <a:r>
              <a:rPr lang="en-US" dirty="0" smtClean="0">
                <a:solidFill>
                  <a:schemeClr val="bg1"/>
                </a:solidFill>
                <a:cs typeface="Times New Roman" pitchFamily="18" charset="0"/>
              </a:rPr>
              <a:t>Knowledgeable about the Scriptures</a:t>
            </a:r>
          </a:p>
          <a:p>
            <a:pPr>
              <a:buNone/>
            </a:pPr>
            <a:r>
              <a:rPr lang="en-US" dirty="0" smtClean="0">
                <a:solidFill>
                  <a:schemeClr val="bg1"/>
                </a:solidFill>
                <a:cs typeface="Times New Roman" pitchFamily="18" charset="0"/>
              </a:rPr>
              <a:t>Gentle and Respectful</a:t>
            </a:r>
          </a:p>
          <a:p>
            <a:pPr>
              <a:buNone/>
            </a:pPr>
            <a:r>
              <a:rPr lang="en-US" dirty="0" smtClean="0">
                <a:solidFill>
                  <a:schemeClr val="bg1"/>
                </a:solidFill>
                <a:cs typeface="Times New Roman" pitchFamily="18" charset="0"/>
              </a:rPr>
              <a:t>Wise and Discerning</a:t>
            </a:r>
          </a:p>
          <a:p>
            <a:pPr>
              <a:buNone/>
            </a:pPr>
            <a:r>
              <a:rPr lang="en-US" dirty="0" smtClean="0">
                <a:solidFill>
                  <a:schemeClr val="bg1"/>
                </a:solidFill>
                <a:cs typeface="Times New Roman" pitchFamily="18" charset="0"/>
              </a:rPr>
              <a:t>Walking the Walk, Not Just Talking the Talk</a:t>
            </a:r>
          </a:p>
        </p:txBody>
      </p:sp>
    </p:spTree>
    <p:extLst>
      <p:ext uri="{BB962C8B-B14F-4D97-AF65-F5344CB8AC3E}">
        <p14:creationId xmlns:p14="http://schemas.microsoft.com/office/powerpoint/2010/main" val="41890042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Prayer</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bg1"/>
                </a:solidFill>
                <a:latin typeface="Helvetica" pitchFamily="34" charset="0"/>
                <a:cs typeface="Helvetica" pitchFamily="34" charset="0"/>
              </a:rPr>
              <a:t>You can mail your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Tithe and Offerings to;</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House of Israel</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P O Box 49744</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Charlotte, NC 28277</a:t>
            </a:r>
            <a:endParaRPr lang="en-US" sz="4000" dirty="0">
              <a:solidFill>
                <a:schemeClr val="bg1"/>
              </a:solidFill>
            </a:endParaRPr>
          </a:p>
        </p:txBody>
      </p:sp>
    </p:spTree>
    <p:extLst>
      <p:ext uri="{BB962C8B-B14F-4D97-AF65-F5344CB8AC3E}">
        <p14:creationId xmlns:p14="http://schemas.microsoft.com/office/powerpoint/2010/main" val="1310941511"/>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You can call your tithe and offerings in to 704-469-3345.</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you can setup automatic payments thru </a:t>
            </a:r>
            <a:r>
              <a:rPr lang="en-US" sz="4000" dirty="0" err="1" smtClean="0">
                <a:solidFill>
                  <a:schemeClr val="bg1"/>
                </a:solidFill>
                <a:latin typeface="Helvetica" pitchFamily="34" charset="0"/>
                <a:cs typeface="Helvetica" pitchFamily="34" charset="0"/>
              </a:rPr>
              <a:t>paypal</a:t>
            </a:r>
            <a:endParaRPr lang="en-US" sz="4000" dirty="0">
              <a:solidFill>
                <a:schemeClr val="bg1"/>
              </a:solidFill>
            </a:endParaRPr>
          </a:p>
        </p:txBody>
      </p:sp>
    </p:spTree>
    <p:extLst>
      <p:ext uri="{BB962C8B-B14F-4D97-AF65-F5344CB8AC3E}">
        <p14:creationId xmlns:p14="http://schemas.microsoft.com/office/powerpoint/2010/main" val="175864166"/>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367393"/>
            <a:ext cx="7334250" cy="4572000"/>
          </a:xfrm>
        </p:spPr>
        <p:txBody>
          <a:bodyPr>
            <a:normAutofit/>
          </a:bodyPr>
          <a:lstStyle/>
          <a:p>
            <a:pPr algn="ctr">
              <a:buNone/>
            </a:pPr>
            <a:r>
              <a:rPr lang="en-US" sz="4000" dirty="0" smtClean="0">
                <a:solidFill>
                  <a:schemeClr val="bg1"/>
                </a:solidFill>
                <a:latin typeface="Helvetica" pitchFamily="34" charset="0"/>
                <a:cs typeface="Helvetica" pitchFamily="34" charset="0"/>
              </a:rPr>
              <a:t>Counsel or Prayer</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can be provided</a:t>
            </a:r>
          </a:p>
          <a:p>
            <a:pPr algn="ctr">
              <a:buNone/>
            </a:pPr>
            <a:r>
              <a:rPr lang="en-US" sz="4000" dirty="0" smtClean="0">
                <a:solidFill>
                  <a:schemeClr val="bg1"/>
                </a:solidFill>
                <a:latin typeface="Helvetica" pitchFamily="34" charset="0"/>
                <a:cs typeface="Helvetica" pitchFamily="34" charset="0"/>
              </a:rPr>
              <a:t>by Email to</a:t>
            </a:r>
            <a:br>
              <a:rPr lang="en-US" sz="4000" dirty="0" smtClean="0">
                <a:solidFill>
                  <a:schemeClr val="bg1"/>
                </a:solidFill>
                <a:latin typeface="Helvetica" pitchFamily="34" charset="0"/>
                <a:cs typeface="Helvetica" pitchFamily="34" charset="0"/>
              </a:rPr>
            </a:br>
            <a:r>
              <a:rPr lang="en-US" sz="4000" u="sng" dirty="0" smtClean="0">
                <a:solidFill>
                  <a:schemeClr val="bg1"/>
                </a:solidFill>
                <a:latin typeface="Helvetica" pitchFamily="34" charset="0"/>
                <a:cs typeface="Helvetica" pitchFamily="34" charset="0"/>
              </a:rPr>
              <a:t>apostlea@gmail.com</a:t>
            </a:r>
            <a:r>
              <a:rPr lang="en-US" sz="4000" dirty="0" smtClean="0">
                <a:solidFill>
                  <a:schemeClr val="bg1"/>
                </a:solidFill>
                <a:latin typeface="Helvetica" pitchFamily="34" charset="0"/>
                <a:cs typeface="Helvetica" pitchFamily="34" charset="0"/>
              </a:rPr>
              <a:t>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or by Phone</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704-469-3345</a:t>
            </a:r>
            <a:endParaRPr lang="en-US" sz="4000" dirty="0">
              <a:solidFill>
                <a:schemeClr val="bg1"/>
              </a:solidFill>
            </a:endParaRPr>
          </a:p>
        </p:txBody>
      </p:sp>
    </p:spTree>
    <p:extLst>
      <p:ext uri="{BB962C8B-B14F-4D97-AF65-F5344CB8AC3E}">
        <p14:creationId xmlns:p14="http://schemas.microsoft.com/office/powerpoint/2010/main" val="441736218"/>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Prayer:</a:t>
            </a:r>
          </a:p>
          <a:p>
            <a:pPr algn="ctr">
              <a:buNone/>
            </a:pPr>
            <a:r>
              <a:rPr lang="en-US" sz="4000" dirty="0" smtClean="0">
                <a:solidFill>
                  <a:schemeClr val="bg1"/>
                </a:solidFill>
                <a:latin typeface="Helvetica" pitchFamily="34" charset="0"/>
                <a:cs typeface="Helvetica" pitchFamily="34" charset="0"/>
              </a:rPr>
              <a:t>The Aaronic Blessing</a:t>
            </a: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bg1"/>
                </a:solidFill>
              </a:rPr>
              <a:t>Testimonies</a:t>
            </a:r>
          </a:p>
          <a:p>
            <a:pPr algn="ctr">
              <a:buNone/>
            </a:pPr>
            <a:r>
              <a:rPr lang="en-US" sz="4000" dirty="0" smtClean="0">
                <a:solidFill>
                  <a:schemeClr val="bg1"/>
                </a:solidFill>
              </a:rPr>
              <a:t>Questions</a:t>
            </a:r>
          </a:p>
          <a:p>
            <a:pPr algn="ctr">
              <a:buNone/>
            </a:pPr>
            <a:r>
              <a:rPr lang="en-US" sz="4000" dirty="0" smtClean="0">
                <a:solidFill>
                  <a:schemeClr val="bg1"/>
                </a:solidFill>
              </a:rPr>
              <a:t>Comments</a:t>
            </a:r>
          </a:p>
          <a:p>
            <a:pPr algn="ctr">
              <a:buNone/>
            </a:pPr>
            <a:r>
              <a:rPr lang="en-US" sz="4000" dirty="0" smtClean="0">
                <a:solidFill>
                  <a:schemeClr val="bg1"/>
                </a:solidFill>
              </a:rPr>
              <a:t>Prayer Requests</a:t>
            </a:r>
            <a:endParaRPr lang="en-US" sz="4000" dirty="0">
              <a:solidFill>
                <a:schemeClr val="bg1"/>
              </a:solidFill>
            </a:endParaRPr>
          </a:p>
        </p:txBody>
      </p:sp>
    </p:spTree>
    <p:extLst>
      <p:ext uri="{BB962C8B-B14F-4D97-AF65-F5344CB8AC3E}">
        <p14:creationId xmlns:p14="http://schemas.microsoft.com/office/powerpoint/2010/main" val="2875879494"/>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bg1"/>
                </a:solidFill>
              </a:rPr>
              <a:t>Visit David’s Website for More Information about the Heb</a:t>
            </a:r>
            <a:r>
              <a:rPr lang="en-US" sz="4000" dirty="0" smtClean="0">
                <a:solidFill>
                  <a:schemeClr val="bg1"/>
                </a:solidFill>
              </a:rPr>
              <a:t>rew Roots of the Faith</a:t>
            </a:r>
          </a:p>
          <a:p>
            <a:pPr algn="ctr">
              <a:buNone/>
            </a:pPr>
            <a:r>
              <a:rPr lang="en-US" sz="4000" dirty="0" err="1" smtClean="0">
                <a:solidFill>
                  <a:schemeClr val="bg1"/>
                </a:solidFill>
              </a:rPr>
              <a:t>www.BibleTruth.cc</a:t>
            </a:r>
            <a:endParaRPr lang="en-US" sz="4000" dirty="0">
              <a:solidFill>
                <a:schemeClr val="bg1"/>
              </a:solidFill>
            </a:endParaRPr>
          </a:p>
        </p:txBody>
      </p:sp>
    </p:spTree>
    <p:extLst>
      <p:ext uri="{BB962C8B-B14F-4D97-AF65-F5344CB8AC3E}">
        <p14:creationId xmlns:p14="http://schemas.microsoft.com/office/powerpoint/2010/main" val="3848668829"/>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19981</TotalTime>
  <Words>3446</Words>
  <Application>Microsoft Macintosh PowerPoint</Application>
  <PresentationFormat>On-screen Show (16:9)</PresentationFormat>
  <Paragraphs>263</Paragraphs>
  <Slides>74</Slides>
  <Notes>74</Notes>
  <HiddenSlides>0</HiddenSlides>
  <MMClips>0</MMClips>
  <ScaleCrop>false</ScaleCrop>
  <HeadingPairs>
    <vt:vector size="4" baseType="variant">
      <vt:variant>
        <vt:lpstr>Theme</vt:lpstr>
      </vt:variant>
      <vt:variant>
        <vt:i4>15</vt:i4>
      </vt:variant>
      <vt:variant>
        <vt:lpstr>Slide Titles</vt:lpstr>
      </vt:variant>
      <vt:variant>
        <vt:i4>74</vt:i4>
      </vt:variant>
    </vt:vector>
  </HeadingPairs>
  <TitlesOfParts>
    <vt:vector size="89" baseType="lpstr">
      <vt:lpstr>Office Theme</vt:lpstr>
      <vt:lpstr>4_Office Theme</vt:lpstr>
      <vt:lpstr>10_Office Theme</vt:lpstr>
      <vt:lpstr>35_Office Theme</vt:lpstr>
      <vt:lpstr>2_Office Theme</vt:lpstr>
      <vt:lpstr>3_Office Theme</vt:lpstr>
      <vt:lpstr>1_Office Theme</vt:lpstr>
      <vt:lpstr>5_Office Theme</vt:lpstr>
      <vt:lpstr>6_Office Theme</vt:lpstr>
      <vt:lpstr>8_Office Theme</vt:lpstr>
      <vt:lpstr>9_Office Theme</vt:lpstr>
      <vt:lpstr>12_Office Theme</vt:lpstr>
      <vt:lpstr>13_Office Theme</vt:lpstr>
      <vt:lpstr>14_Office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David Rogers</cp:lastModifiedBy>
  <cp:revision>283</cp:revision>
  <dcterms:created xsi:type="dcterms:W3CDTF">2012-08-10T17:43:01Z</dcterms:created>
  <dcterms:modified xsi:type="dcterms:W3CDTF">2014-06-28T11:28:07Z</dcterms:modified>
</cp:coreProperties>
</file>