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56"/>
  </p:notesMasterIdLst>
  <p:sldIdLst>
    <p:sldId id="1114" r:id="rId2"/>
    <p:sldId id="1115" r:id="rId3"/>
    <p:sldId id="1117" r:id="rId4"/>
    <p:sldId id="1141" r:id="rId5"/>
    <p:sldId id="1142" r:id="rId6"/>
    <p:sldId id="1080" r:id="rId7"/>
    <p:sldId id="1113" r:id="rId8"/>
    <p:sldId id="1045" r:id="rId9"/>
    <p:sldId id="1112" r:id="rId10"/>
    <p:sldId id="1111" r:id="rId11"/>
    <p:sldId id="1118" r:id="rId12"/>
    <p:sldId id="1109" r:id="rId13"/>
    <p:sldId id="1123" r:id="rId14"/>
    <p:sldId id="1119" r:id="rId15"/>
    <p:sldId id="1124" r:id="rId16"/>
    <p:sldId id="1122" r:id="rId17"/>
    <p:sldId id="1165" r:id="rId18"/>
    <p:sldId id="1146" r:id="rId19"/>
    <p:sldId id="1166" r:id="rId20"/>
    <p:sldId id="1110" r:id="rId21"/>
    <p:sldId id="1147" r:id="rId22"/>
    <p:sldId id="1145" r:id="rId23"/>
    <p:sldId id="1149" r:id="rId24"/>
    <p:sldId id="1148" r:id="rId25"/>
    <p:sldId id="1162" r:id="rId26"/>
    <p:sldId id="1049" r:id="rId27"/>
    <p:sldId id="1163" r:id="rId28"/>
    <p:sldId id="1143" r:id="rId29"/>
    <p:sldId id="1144" r:id="rId30"/>
    <p:sldId id="1120" r:id="rId31"/>
    <p:sldId id="1121" r:id="rId32"/>
    <p:sldId id="1092" r:id="rId33"/>
    <p:sldId id="1152" r:id="rId34"/>
    <p:sldId id="1151" r:id="rId35"/>
    <p:sldId id="1150" r:id="rId36"/>
    <p:sldId id="1127" r:id="rId37"/>
    <p:sldId id="1153" r:id="rId38"/>
    <p:sldId id="1154" r:id="rId39"/>
    <p:sldId id="1157" r:id="rId40"/>
    <p:sldId id="1155" r:id="rId41"/>
    <p:sldId id="1158" r:id="rId42"/>
    <p:sldId id="1156" r:id="rId43"/>
    <p:sldId id="1159" r:id="rId44"/>
    <p:sldId id="1160" r:id="rId45"/>
    <p:sldId id="1161" r:id="rId46"/>
    <p:sldId id="1130" r:id="rId47"/>
    <p:sldId id="1164" r:id="rId48"/>
    <p:sldId id="1133" r:id="rId49"/>
    <p:sldId id="1167" r:id="rId50"/>
    <p:sldId id="1139" r:id="rId51"/>
    <p:sldId id="1140" r:id="rId52"/>
    <p:sldId id="1136" r:id="rId53"/>
    <p:sldId id="1137" r:id="rId54"/>
    <p:sldId id="1168" r:id="rId5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5" autoAdjust="0"/>
    <p:restoredTop sz="96035" autoAdjust="0"/>
  </p:normalViewPr>
  <p:slideViewPr>
    <p:cSldViewPr snapToGrid="0" snapToObjects="1">
      <p:cViewPr varScale="1">
        <p:scale>
          <a:sx n="153" d="100"/>
          <a:sy n="153" d="100"/>
        </p:scale>
        <p:origin x="168" y="27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96" d="100"/>
          <a:sy n="96" d="100"/>
        </p:scale>
        <p:origin x="3642"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9/30/2017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3799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9083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2658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8287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0935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908322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0409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498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057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5497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3586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125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6681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9865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9048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3975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6502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1385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743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9488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80646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3100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6412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30688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599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0124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6703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49159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689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3854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82019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6937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135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71801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63544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99559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7110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5093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79581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09251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18630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89201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61692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00550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65071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09094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7572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5352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70195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31003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50034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42943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50976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2846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9/30/2017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Introductory Comments</a:t>
            </a:r>
            <a:endParaRPr lang="en-US" sz="3600" i="1" dirty="0">
              <a:solidFill>
                <a:schemeClr val="tx1">
                  <a:lumMod val="95000"/>
                  <a:lumOff val="5000"/>
                </a:schemeClr>
              </a:solidFill>
            </a:endParaRPr>
          </a:p>
          <a:p>
            <a:pPr marL="0" indent="0">
              <a:buNone/>
            </a:pPr>
            <a:r>
              <a:rPr lang="en-US" dirty="0" smtClean="0"/>
              <a:t>Day of Atonement (Yom </a:t>
            </a:r>
            <a:r>
              <a:rPr lang="en-US" dirty="0" err="1" smtClean="0"/>
              <a:t>HaKippurim</a:t>
            </a:r>
            <a:r>
              <a:rPr lang="en-US" dirty="0" smtClean="0"/>
              <a:t> –the day of the Atonements)</a:t>
            </a:r>
          </a:p>
          <a:p>
            <a:pPr marL="0" indent="0">
              <a:buNone/>
            </a:pPr>
            <a:r>
              <a:rPr lang="en-US" dirty="0" smtClean="0"/>
              <a:t>Afflict yourselves</a:t>
            </a:r>
          </a:p>
          <a:p>
            <a:pPr marL="0" indent="0">
              <a:buNone/>
            </a:pPr>
            <a:r>
              <a:rPr lang="en-US" dirty="0"/>
              <a:t>Consider it pure joy, my brothers, whenever you face trials of many </a:t>
            </a:r>
            <a:r>
              <a:rPr lang="en-US" dirty="0" smtClean="0"/>
              <a:t>kinds, </a:t>
            </a:r>
            <a:r>
              <a:rPr lang="en-US" dirty="0"/>
              <a:t>because you know that the testing of your faith develops </a:t>
            </a:r>
            <a:r>
              <a:rPr lang="en-US" dirty="0" smtClean="0"/>
              <a:t>perseverance. </a:t>
            </a:r>
            <a:r>
              <a:rPr lang="en-US" dirty="0"/>
              <a:t>Perseverance must finish its work so that you may be mature and complete, not lacking anything</a:t>
            </a:r>
            <a:r>
              <a:rPr lang="en-US" dirty="0" smtClean="0"/>
              <a:t>. (James 1:2-4)</a:t>
            </a:r>
          </a:p>
          <a:p>
            <a:pPr marL="0" indent="0">
              <a:buNone/>
            </a:pPr>
            <a:r>
              <a:rPr lang="en-US" dirty="0" smtClean="0"/>
              <a:t>Living on Bread</a:t>
            </a:r>
            <a:endParaRPr lang="en-US" dirty="0"/>
          </a:p>
        </p:txBody>
      </p:sp>
    </p:spTree>
    <p:extLst>
      <p:ext uri="{BB962C8B-B14F-4D97-AF65-F5344CB8AC3E}">
        <p14:creationId xmlns:p14="http://schemas.microsoft.com/office/powerpoint/2010/main" val="2950451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i="1" dirty="0" smtClean="0">
                <a:solidFill>
                  <a:schemeClr val="tx1">
                    <a:lumMod val="95000"/>
                    <a:lumOff val="5000"/>
                  </a:schemeClr>
                </a:solidFill>
              </a:rPr>
              <a:t>Another Kind of Bread</a:t>
            </a:r>
            <a:endParaRPr lang="en-US" sz="3600" i="1" dirty="0">
              <a:solidFill>
                <a:schemeClr val="tx1">
                  <a:lumMod val="95000"/>
                  <a:lumOff val="5000"/>
                </a:schemeClr>
              </a:solidFill>
            </a:endParaRPr>
          </a:p>
          <a:p>
            <a:pPr marL="0" indent="0">
              <a:buNone/>
            </a:pPr>
            <a:r>
              <a:rPr lang="en-US" dirty="0"/>
              <a:t>Be careful to follow every command I am giving you today, so that you may live and increase and may enter and possess the land that Yahuwah promised on oath to your forefathers.</a:t>
            </a:r>
          </a:p>
          <a:p>
            <a:pPr marL="0" indent="0">
              <a:buNone/>
            </a:pPr>
            <a:r>
              <a:rPr lang="en-US" dirty="0" smtClean="0"/>
              <a:t>Remember </a:t>
            </a:r>
            <a:r>
              <a:rPr lang="en-US" dirty="0"/>
              <a:t>how Yahuwah your Elohim led you all the way in the desert these forty years, </a:t>
            </a:r>
            <a:r>
              <a:rPr lang="en-US" u="sng" dirty="0"/>
              <a:t>to humble you and to test you in order to know what was in your heart, whether or not you would keep his commands</a:t>
            </a:r>
            <a:r>
              <a:rPr lang="en-US" dirty="0"/>
              <a:t>.</a:t>
            </a:r>
          </a:p>
          <a:p>
            <a:pPr marL="0" indent="0">
              <a:buNone/>
            </a:pPr>
            <a:r>
              <a:rPr lang="en-US" dirty="0" smtClean="0"/>
              <a:t>He </a:t>
            </a:r>
            <a:r>
              <a:rPr lang="en-US" dirty="0"/>
              <a:t>humbled you, causing you to hunger and then feeding you with manna, which neither you nor your fathers had known, to teach you that </a:t>
            </a:r>
            <a:r>
              <a:rPr lang="en-US" u="sng" dirty="0"/>
              <a:t>man does not live on bread alone but on every word that comes from the mouth of Yahuwah</a:t>
            </a:r>
            <a:r>
              <a:rPr lang="en-US" dirty="0"/>
              <a:t>.</a:t>
            </a:r>
          </a:p>
          <a:p>
            <a:pPr marL="0" indent="0">
              <a:buNone/>
            </a:pPr>
            <a:r>
              <a:rPr lang="en-US" dirty="0" smtClean="0"/>
              <a:t>(</a:t>
            </a:r>
            <a:r>
              <a:rPr lang="en-US" dirty="0" err="1" smtClean="0"/>
              <a:t>Devarim</a:t>
            </a:r>
            <a:r>
              <a:rPr lang="en-US" dirty="0" smtClean="0"/>
              <a:t> [Deuteronomy] 8:1-3)</a:t>
            </a:r>
            <a:endParaRPr lang="en-US" dirty="0"/>
          </a:p>
        </p:txBody>
      </p:sp>
    </p:spTree>
    <p:extLst>
      <p:ext uri="{BB962C8B-B14F-4D97-AF65-F5344CB8AC3E}">
        <p14:creationId xmlns:p14="http://schemas.microsoft.com/office/powerpoint/2010/main" val="58492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The Bread of Life</a:t>
            </a:r>
            <a:endParaRPr lang="en-US" sz="3600" i="1" dirty="0">
              <a:solidFill>
                <a:schemeClr val="tx1">
                  <a:lumMod val="95000"/>
                  <a:lumOff val="5000"/>
                </a:schemeClr>
              </a:solidFill>
            </a:endParaRPr>
          </a:p>
          <a:p>
            <a:pPr marL="0" indent="0">
              <a:buNone/>
            </a:pPr>
            <a:r>
              <a:rPr lang="en-US" dirty="0" smtClean="0"/>
              <a:t>Then </a:t>
            </a:r>
            <a:r>
              <a:rPr lang="en-US" dirty="0" err="1"/>
              <a:t>Yahusha</a:t>
            </a:r>
            <a:r>
              <a:rPr lang="en-US" dirty="0"/>
              <a:t> was led by the Spirit into the desert to be tempted by the devil.</a:t>
            </a:r>
          </a:p>
          <a:p>
            <a:pPr marL="0" indent="0">
              <a:buNone/>
            </a:pPr>
            <a:r>
              <a:rPr lang="en-US" dirty="0" smtClean="0"/>
              <a:t>After </a:t>
            </a:r>
            <a:r>
              <a:rPr lang="en-US" dirty="0"/>
              <a:t>fasting forty days and forty nights, he was hungry.</a:t>
            </a:r>
          </a:p>
          <a:p>
            <a:pPr marL="0" indent="0">
              <a:buNone/>
            </a:pPr>
            <a:r>
              <a:rPr lang="en-US" dirty="0" smtClean="0"/>
              <a:t>The </a:t>
            </a:r>
            <a:r>
              <a:rPr lang="en-US" dirty="0"/>
              <a:t>tempter came to him and said, "If you are the Son of Elohim, tell these stones to become bread."</a:t>
            </a:r>
          </a:p>
          <a:p>
            <a:pPr marL="0" indent="0">
              <a:buNone/>
            </a:pPr>
            <a:r>
              <a:rPr lang="en-US" dirty="0" err="1" smtClean="0"/>
              <a:t>Yahusha</a:t>
            </a:r>
            <a:r>
              <a:rPr lang="en-US" dirty="0" smtClean="0"/>
              <a:t> </a:t>
            </a:r>
            <a:r>
              <a:rPr lang="en-US" dirty="0"/>
              <a:t>answered, "It is written: 'Man does not live on bread alone, but on every word that comes from the mouth of Elohim</a:t>
            </a:r>
            <a:r>
              <a:rPr lang="en-US" dirty="0" smtClean="0"/>
              <a:t>.'“ (Matthew 4:1-4)</a:t>
            </a:r>
            <a:endParaRPr lang="en-US" dirty="0"/>
          </a:p>
        </p:txBody>
      </p:sp>
    </p:spTree>
    <p:extLst>
      <p:ext uri="{BB962C8B-B14F-4D97-AF65-F5344CB8AC3E}">
        <p14:creationId xmlns:p14="http://schemas.microsoft.com/office/powerpoint/2010/main" val="17454598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55000" lnSpcReduction="20000"/>
          </a:bodyPr>
          <a:lstStyle/>
          <a:p>
            <a:pPr marL="0" indent="0" algn="ctr">
              <a:buNone/>
            </a:pPr>
            <a:r>
              <a:rPr lang="en-US" sz="5100" i="1" dirty="0" smtClean="0">
                <a:solidFill>
                  <a:schemeClr val="tx1">
                    <a:lumMod val="95000"/>
                    <a:lumOff val="5000"/>
                  </a:schemeClr>
                </a:solidFill>
              </a:rPr>
              <a:t>The Bread of Life</a:t>
            </a:r>
            <a:endParaRPr lang="en-US" sz="5100" i="1" dirty="0">
              <a:solidFill>
                <a:schemeClr val="tx1">
                  <a:lumMod val="95000"/>
                  <a:lumOff val="5000"/>
                </a:schemeClr>
              </a:solidFill>
            </a:endParaRPr>
          </a:p>
          <a:p>
            <a:pPr marL="0" indent="0">
              <a:buNone/>
            </a:pPr>
            <a:r>
              <a:rPr lang="en-US" baseline="30000" dirty="0" smtClean="0"/>
              <a:t>27</a:t>
            </a:r>
            <a:r>
              <a:rPr lang="en-US" dirty="0" smtClean="0"/>
              <a:t> </a:t>
            </a:r>
            <a:r>
              <a:rPr lang="en-US" dirty="0"/>
              <a:t>Do not work for food that spoils, but for food that endures to eternal life, which the Son of Man will give you. On him Elohim the Father has placed his seal of approval."</a:t>
            </a:r>
          </a:p>
          <a:p>
            <a:pPr marL="0" indent="0">
              <a:buNone/>
            </a:pPr>
            <a:r>
              <a:rPr lang="en-US" baseline="30000" dirty="0" smtClean="0"/>
              <a:t>28</a:t>
            </a:r>
            <a:r>
              <a:rPr lang="en-US" dirty="0" smtClean="0"/>
              <a:t> </a:t>
            </a:r>
            <a:r>
              <a:rPr lang="en-US" dirty="0"/>
              <a:t>Then they asked him, "What must we do to do the works Elohim requires?"</a:t>
            </a:r>
          </a:p>
          <a:p>
            <a:pPr marL="0" indent="0">
              <a:buNone/>
            </a:pPr>
            <a:r>
              <a:rPr lang="en-US" baseline="30000" dirty="0" smtClean="0"/>
              <a:t>29</a:t>
            </a:r>
            <a:r>
              <a:rPr lang="en-US" dirty="0" smtClean="0"/>
              <a:t> </a:t>
            </a:r>
            <a:r>
              <a:rPr lang="en-US" dirty="0" err="1"/>
              <a:t>Yahusha</a:t>
            </a:r>
            <a:r>
              <a:rPr lang="en-US" dirty="0"/>
              <a:t> answered, "The work of Elohim is this: to believe in the one he has sent."</a:t>
            </a:r>
          </a:p>
          <a:p>
            <a:pPr marL="0" indent="0">
              <a:buNone/>
            </a:pPr>
            <a:r>
              <a:rPr lang="en-US" baseline="30000" dirty="0" smtClean="0"/>
              <a:t>30</a:t>
            </a:r>
            <a:r>
              <a:rPr lang="en-US" dirty="0" smtClean="0"/>
              <a:t> </a:t>
            </a:r>
            <a:r>
              <a:rPr lang="en-US" dirty="0"/>
              <a:t>So they asked him, "What miraculous sign then will you give that we may see it and believe you? What will you do?</a:t>
            </a:r>
          </a:p>
          <a:p>
            <a:pPr marL="0" indent="0">
              <a:buNone/>
            </a:pPr>
            <a:r>
              <a:rPr lang="en-US" baseline="30000" dirty="0" smtClean="0"/>
              <a:t>31</a:t>
            </a:r>
            <a:r>
              <a:rPr lang="en-US" dirty="0" smtClean="0"/>
              <a:t> </a:t>
            </a:r>
            <a:r>
              <a:rPr lang="en-US" dirty="0"/>
              <a:t>Our forefathers ate the manna in the desert; as it is written: 'He gave them bread from heaven to eat.'"</a:t>
            </a:r>
          </a:p>
          <a:p>
            <a:pPr marL="0" indent="0">
              <a:buNone/>
            </a:pPr>
            <a:r>
              <a:rPr lang="en-US" baseline="30000" dirty="0" smtClean="0"/>
              <a:t>32</a:t>
            </a:r>
            <a:r>
              <a:rPr lang="en-US" dirty="0" smtClean="0"/>
              <a:t> </a:t>
            </a:r>
            <a:r>
              <a:rPr lang="en-US" dirty="0" err="1"/>
              <a:t>Yahusha</a:t>
            </a:r>
            <a:r>
              <a:rPr lang="en-US" dirty="0"/>
              <a:t> said to them, "I tell you the truth, it is not </a:t>
            </a:r>
            <a:r>
              <a:rPr lang="en-US" dirty="0" err="1"/>
              <a:t>Mosheh</a:t>
            </a:r>
            <a:r>
              <a:rPr lang="en-US" dirty="0"/>
              <a:t> who has given you the bread from heaven, but it is my Father who gives you the true bread from heaven.</a:t>
            </a:r>
          </a:p>
          <a:p>
            <a:pPr marL="0" indent="0">
              <a:buNone/>
            </a:pPr>
            <a:r>
              <a:rPr lang="en-US" baseline="30000" dirty="0" smtClean="0"/>
              <a:t>33</a:t>
            </a:r>
            <a:r>
              <a:rPr lang="en-US" dirty="0" smtClean="0"/>
              <a:t> </a:t>
            </a:r>
            <a:r>
              <a:rPr lang="en-US" dirty="0"/>
              <a:t>For the bread of Elohim is he who comes down from heaven and gives life to the world."</a:t>
            </a:r>
          </a:p>
          <a:p>
            <a:pPr marL="0" indent="0">
              <a:buNone/>
            </a:pPr>
            <a:r>
              <a:rPr lang="en-US" baseline="30000" dirty="0" smtClean="0"/>
              <a:t>34</a:t>
            </a:r>
            <a:r>
              <a:rPr lang="en-US" dirty="0" smtClean="0"/>
              <a:t> </a:t>
            </a:r>
            <a:r>
              <a:rPr lang="en-US" dirty="0"/>
              <a:t>"Sir," they said, "from now on give us this bread."</a:t>
            </a:r>
          </a:p>
          <a:p>
            <a:pPr marL="0" indent="0">
              <a:buNone/>
            </a:pPr>
            <a:r>
              <a:rPr lang="en-US" baseline="30000" dirty="0" smtClean="0"/>
              <a:t>35</a:t>
            </a:r>
            <a:r>
              <a:rPr lang="en-US" dirty="0" smtClean="0"/>
              <a:t> </a:t>
            </a:r>
            <a:r>
              <a:rPr lang="en-US" dirty="0"/>
              <a:t>Then </a:t>
            </a:r>
            <a:r>
              <a:rPr lang="en-US" dirty="0" err="1"/>
              <a:t>Yahusha</a:t>
            </a:r>
            <a:r>
              <a:rPr lang="en-US" dirty="0"/>
              <a:t> declared, "I am the bread of life. He who comes to me will never go hungry, and he who believes in me will never be thirsty</a:t>
            </a:r>
            <a:r>
              <a:rPr lang="en-US" dirty="0" smtClean="0"/>
              <a:t>. (4</a:t>
            </a:r>
            <a:r>
              <a:rPr lang="en-US" baseline="30000" dirty="0" smtClean="0"/>
              <a:t>th</a:t>
            </a:r>
            <a:r>
              <a:rPr lang="en-US" dirty="0" smtClean="0"/>
              <a:t> Gospel 6)</a:t>
            </a:r>
            <a:endParaRPr lang="en-US" dirty="0"/>
          </a:p>
        </p:txBody>
      </p:sp>
    </p:spTree>
    <p:extLst>
      <p:ext uri="{BB962C8B-B14F-4D97-AF65-F5344CB8AC3E}">
        <p14:creationId xmlns:p14="http://schemas.microsoft.com/office/powerpoint/2010/main" val="2010315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Hungering Reminds Us</a:t>
            </a:r>
            <a:endParaRPr lang="en-US" sz="3600" i="1" dirty="0">
              <a:solidFill>
                <a:schemeClr val="tx1">
                  <a:lumMod val="95000"/>
                  <a:lumOff val="5000"/>
                </a:schemeClr>
              </a:solidFill>
            </a:endParaRPr>
          </a:p>
          <a:p>
            <a:pPr marL="0" indent="0">
              <a:buNone/>
            </a:pPr>
            <a:r>
              <a:rPr lang="en-US" dirty="0" smtClean="0"/>
              <a:t>Day of Atonement is about a judgment to come and often invokes thoughts of self-examination and judgment, resulting in repentance.</a:t>
            </a:r>
          </a:p>
          <a:p>
            <a:pPr marL="0" indent="0">
              <a:buNone/>
            </a:pPr>
            <a:r>
              <a:rPr lang="en-US" dirty="0" smtClean="0"/>
              <a:t>“How can I be pleasing and acceptable to the Creator </a:t>
            </a:r>
            <a:r>
              <a:rPr lang="en-US" dirty="0" smtClean="0"/>
              <a:t>when I stand before him in </a:t>
            </a:r>
            <a:r>
              <a:rPr lang="en-US" dirty="0" smtClean="0"/>
              <a:t>the judgment?”</a:t>
            </a:r>
            <a:endParaRPr lang="en-US" dirty="0"/>
          </a:p>
        </p:txBody>
      </p:sp>
    </p:spTree>
    <p:extLst>
      <p:ext uri="{BB962C8B-B14F-4D97-AF65-F5344CB8AC3E}">
        <p14:creationId xmlns:p14="http://schemas.microsoft.com/office/powerpoint/2010/main" val="24631532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buNone/>
            </a:pPr>
            <a:r>
              <a:rPr lang="en-US" sz="4000" dirty="0" smtClean="0">
                <a:solidFill>
                  <a:schemeClr val="tx1">
                    <a:lumMod val="95000"/>
                    <a:lumOff val="5000"/>
                  </a:schemeClr>
                </a:solidFill>
                <a:latin typeface="Helvetica" pitchFamily="34" charset="0"/>
                <a:cs typeface="Helvetica" pitchFamily="34" charset="0"/>
              </a:rPr>
              <a:t> An Approved Workman</a:t>
            </a:r>
          </a:p>
          <a:p>
            <a:pPr algn="ctr">
              <a:buNone/>
            </a:pPr>
            <a:endParaRPr lang="en-US" sz="2800" dirty="0">
              <a:solidFill>
                <a:schemeClr val="tx1">
                  <a:lumMod val="95000"/>
                  <a:lumOff val="5000"/>
                </a:schemeClr>
              </a:solidFill>
              <a:latin typeface="Helvetica" pitchFamily="34" charset="0"/>
              <a:cs typeface="Helvetica" pitchFamily="34" charset="0"/>
            </a:endParaRPr>
          </a:p>
          <a:p>
            <a:pPr algn="ctr">
              <a:buNone/>
            </a:pPr>
            <a:r>
              <a:rPr lang="en-US" sz="2800" dirty="0" smtClean="0">
                <a:solidFill>
                  <a:schemeClr val="tx1">
                    <a:lumMod val="95000"/>
                    <a:lumOff val="5000"/>
                  </a:schemeClr>
                </a:solidFill>
                <a:latin typeface="Helvetica" pitchFamily="34" charset="0"/>
                <a:cs typeface="Helvetica" pitchFamily="34" charset="0"/>
              </a:rPr>
              <a:t>The Life Pleasing to Yahuwah</a:t>
            </a:r>
          </a:p>
        </p:txBody>
      </p:sp>
    </p:spTree>
    <p:extLst>
      <p:ext uri="{BB962C8B-B14F-4D97-AF65-F5344CB8AC3E}">
        <p14:creationId xmlns:p14="http://schemas.microsoft.com/office/powerpoint/2010/main" val="2321702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Approved of Elohim</a:t>
            </a:r>
            <a:endParaRPr lang="en-US" sz="3600" i="1" dirty="0">
              <a:solidFill>
                <a:schemeClr val="tx1">
                  <a:lumMod val="95000"/>
                  <a:lumOff val="5000"/>
                </a:schemeClr>
              </a:solidFill>
            </a:endParaRPr>
          </a:p>
          <a:p>
            <a:pPr marL="0" indent="0">
              <a:buNone/>
            </a:pPr>
            <a:r>
              <a:rPr lang="en-US" dirty="0" smtClean="0"/>
              <a:t>Study </a:t>
            </a:r>
            <a:r>
              <a:rPr lang="en-US" dirty="0"/>
              <a:t>to shew thyself approved unto God, a workman that </a:t>
            </a:r>
            <a:r>
              <a:rPr lang="en-US" dirty="0" err="1"/>
              <a:t>needeth</a:t>
            </a:r>
            <a:r>
              <a:rPr lang="en-US" dirty="0"/>
              <a:t> not to be ashamed, rightly dividing the word of truth</a:t>
            </a:r>
            <a:r>
              <a:rPr lang="en-US" dirty="0" smtClean="0"/>
              <a:t>.</a:t>
            </a:r>
            <a:r>
              <a:rPr lang="en-US" dirty="0"/>
              <a:t> </a:t>
            </a:r>
            <a:r>
              <a:rPr lang="en-US" dirty="0" smtClean="0"/>
              <a:t>(2 Timothy 2:15 KJV)</a:t>
            </a:r>
            <a:endParaRPr lang="en-US" dirty="0"/>
          </a:p>
        </p:txBody>
      </p:sp>
    </p:spTree>
    <p:extLst>
      <p:ext uri="{BB962C8B-B14F-4D97-AF65-F5344CB8AC3E}">
        <p14:creationId xmlns:p14="http://schemas.microsoft.com/office/powerpoint/2010/main" val="921679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A Few Things We Will Examine Today</a:t>
            </a:r>
          </a:p>
          <a:p>
            <a:pPr marL="0" indent="0">
              <a:buNone/>
            </a:pPr>
            <a:r>
              <a:rPr lang="en-US" sz="3600" i="1" dirty="0" smtClean="0">
                <a:solidFill>
                  <a:schemeClr val="tx1">
                    <a:lumMod val="95000"/>
                    <a:lumOff val="5000"/>
                  </a:schemeClr>
                </a:solidFill>
              </a:rPr>
              <a:t>What Study?</a:t>
            </a:r>
          </a:p>
          <a:p>
            <a:pPr marL="0" indent="0">
              <a:buNone/>
            </a:pPr>
            <a:r>
              <a:rPr lang="en-US" sz="3600" i="1" dirty="0" smtClean="0">
                <a:solidFill>
                  <a:schemeClr val="tx1">
                    <a:lumMod val="95000"/>
                    <a:lumOff val="5000"/>
                  </a:schemeClr>
                </a:solidFill>
              </a:rPr>
              <a:t>Presenting Yourself to Elohim</a:t>
            </a:r>
          </a:p>
          <a:p>
            <a:pPr marL="0" indent="0">
              <a:buNone/>
            </a:pPr>
            <a:r>
              <a:rPr lang="en-US" sz="3600" i="1" dirty="0" smtClean="0">
                <a:solidFill>
                  <a:schemeClr val="tx1">
                    <a:lumMod val="95000"/>
                    <a:lumOff val="5000"/>
                  </a:schemeClr>
                </a:solidFill>
              </a:rPr>
              <a:t>What Does it Mean to be Approved?</a:t>
            </a:r>
          </a:p>
          <a:p>
            <a:pPr marL="0" indent="0">
              <a:buNone/>
            </a:pPr>
            <a:r>
              <a:rPr lang="en-US" sz="3600" i="1" dirty="0" smtClean="0">
                <a:solidFill>
                  <a:schemeClr val="tx1">
                    <a:lumMod val="95000"/>
                    <a:lumOff val="5000"/>
                  </a:schemeClr>
                </a:solidFill>
              </a:rPr>
              <a:t>What Needs to be Tested and Approved? </a:t>
            </a:r>
          </a:p>
          <a:p>
            <a:pPr marL="0" indent="0">
              <a:buNone/>
            </a:pPr>
            <a:r>
              <a:rPr lang="en-US" sz="3600" i="1" dirty="0" smtClean="0">
                <a:solidFill>
                  <a:schemeClr val="tx1">
                    <a:lumMod val="95000"/>
                    <a:lumOff val="5000"/>
                  </a:schemeClr>
                </a:solidFill>
              </a:rPr>
              <a:t>Who will be ashamed?</a:t>
            </a:r>
          </a:p>
          <a:p>
            <a:pPr marL="0" indent="0">
              <a:buNone/>
            </a:pPr>
            <a:r>
              <a:rPr lang="en-US" sz="3600" i="1" dirty="0" smtClean="0">
                <a:solidFill>
                  <a:schemeClr val="tx1">
                    <a:lumMod val="95000"/>
                    <a:lumOff val="5000"/>
                  </a:schemeClr>
                </a:solidFill>
              </a:rPr>
              <a:t>How do we rightly divide?</a:t>
            </a:r>
          </a:p>
          <a:p>
            <a:pPr marL="0" indent="0">
              <a:buNone/>
            </a:pPr>
            <a:r>
              <a:rPr lang="en-US" sz="3600" i="1" dirty="0" smtClean="0">
                <a:solidFill>
                  <a:schemeClr val="tx1">
                    <a:lumMod val="95000"/>
                    <a:lumOff val="5000"/>
                  </a:schemeClr>
                </a:solidFill>
              </a:rPr>
              <a:t>What does an approved workman look like</a:t>
            </a:r>
            <a:r>
              <a:rPr lang="en-US" sz="3600" i="1" dirty="0" smtClean="0">
                <a:solidFill>
                  <a:schemeClr val="tx1">
                    <a:lumMod val="95000"/>
                    <a:lumOff val="5000"/>
                  </a:schemeClr>
                </a:solidFill>
              </a:rPr>
              <a:t>?</a:t>
            </a:r>
            <a:endParaRPr lang="en-US" sz="3600" i="1" dirty="0" smtClean="0">
              <a:solidFill>
                <a:schemeClr val="tx1">
                  <a:lumMod val="95000"/>
                  <a:lumOff val="5000"/>
                </a:schemeClr>
              </a:solidFill>
            </a:endParaRPr>
          </a:p>
        </p:txBody>
      </p:sp>
    </p:spTree>
    <p:extLst>
      <p:ext uri="{BB962C8B-B14F-4D97-AF65-F5344CB8AC3E}">
        <p14:creationId xmlns:p14="http://schemas.microsoft.com/office/powerpoint/2010/main" val="664747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3600" i="1" dirty="0" smtClean="0">
                <a:solidFill>
                  <a:schemeClr val="tx1">
                    <a:lumMod val="95000"/>
                    <a:lumOff val="5000"/>
                  </a:schemeClr>
                </a:solidFill>
              </a:rPr>
              <a:t>Study?</a:t>
            </a:r>
          </a:p>
          <a:p>
            <a:pPr marL="0" indent="0">
              <a:buNone/>
            </a:pPr>
            <a:r>
              <a:rPr lang="en-US" sz="3600" i="1" dirty="0" smtClean="0">
                <a:solidFill>
                  <a:schemeClr val="tx1">
                    <a:lumMod val="95000"/>
                    <a:lumOff val="5000"/>
                  </a:schemeClr>
                </a:solidFill>
              </a:rPr>
              <a:t>Can we be approved before Elohim by mere study of the Word?</a:t>
            </a:r>
          </a:p>
          <a:p>
            <a:pPr marL="0" indent="0">
              <a:buNone/>
            </a:pPr>
            <a:r>
              <a:rPr lang="en-US" sz="3600" i="1" dirty="0" smtClean="0">
                <a:solidFill>
                  <a:schemeClr val="tx1">
                    <a:lumMod val="95000"/>
                    <a:lumOff val="5000"/>
                  </a:schemeClr>
                </a:solidFill>
              </a:rPr>
              <a:t>Greek </a:t>
            </a:r>
            <a:r>
              <a:rPr lang="en-US" b="1" dirty="0" err="1">
                <a:latin typeface="Bwgrkn" panose="00000400000000000000" pitchFamily="2" charset="0"/>
              </a:rPr>
              <a:t>spouda,zw</a:t>
            </a:r>
            <a:r>
              <a:rPr lang="en-US" b="1" dirty="0">
                <a:latin typeface="Bwgrkn" panose="00000400000000000000" pitchFamily="2" charset="0"/>
              </a:rPr>
              <a:t> </a:t>
            </a:r>
            <a:r>
              <a:rPr lang="en-US" sz="3600" i="1" dirty="0" smtClean="0">
                <a:solidFill>
                  <a:schemeClr val="tx1">
                    <a:lumMod val="95000"/>
                    <a:lumOff val="5000"/>
                  </a:schemeClr>
                </a:solidFill>
              </a:rPr>
              <a:t>(</a:t>
            </a:r>
            <a:r>
              <a:rPr lang="en-US" sz="3600" i="1" dirty="0" err="1" smtClean="0">
                <a:solidFill>
                  <a:schemeClr val="tx1">
                    <a:lumMod val="95000"/>
                    <a:lumOff val="5000"/>
                  </a:schemeClr>
                </a:solidFill>
              </a:rPr>
              <a:t>spoudazo</a:t>
            </a:r>
            <a:r>
              <a:rPr lang="en-US" sz="3600" i="1" dirty="0" smtClean="0">
                <a:solidFill>
                  <a:schemeClr val="tx1">
                    <a:lumMod val="95000"/>
                    <a:lumOff val="5000"/>
                  </a:schemeClr>
                </a:solidFill>
              </a:rPr>
              <a:t>), </a:t>
            </a:r>
            <a:r>
              <a:rPr lang="en-US" i="1" dirty="0"/>
              <a:t>make haste to, hurry to, do your best to </a:t>
            </a:r>
            <a:r>
              <a:rPr lang="en-US" dirty="0"/>
              <a:t>(2T 4.9); (2) with an infinitive following to show the area of concern </a:t>
            </a:r>
            <a:r>
              <a:rPr lang="en-US" i="1" dirty="0"/>
              <a:t>be eager to, make every effort to, try hard to </a:t>
            </a:r>
            <a:r>
              <a:rPr lang="en-US" i="1" dirty="0" smtClean="0"/>
              <a:t>(</a:t>
            </a:r>
            <a:r>
              <a:rPr lang="en-US" i="1" dirty="0" err="1" smtClean="0"/>
              <a:t>Friberg</a:t>
            </a:r>
            <a:r>
              <a:rPr lang="en-US" i="1" dirty="0" smtClean="0"/>
              <a:t> Lexicon); To </a:t>
            </a:r>
            <a:r>
              <a:rPr lang="en-US" i="1" dirty="0"/>
              <a:t>make </a:t>
            </a:r>
            <a:r>
              <a:rPr lang="en-US" i="1" dirty="0" smtClean="0"/>
              <a:t>haste; </a:t>
            </a:r>
            <a:r>
              <a:rPr lang="en-US" dirty="0" smtClean="0"/>
              <a:t>of </a:t>
            </a:r>
            <a:r>
              <a:rPr lang="en-US" dirty="0"/>
              <a:t>things, </a:t>
            </a:r>
            <a:r>
              <a:rPr lang="en-US" i="1" dirty="0"/>
              <a:t>to be busy, eager, zealous, earnest </a:t>
            </a:r>
            <a:r>
              <a:rPr lang="en-US" dirty="0"/>
              <a:t>to do a </a:t>
            </a:r>
            <a:r>
              <a:rPr lang="en-US" dirty="0" smtClean="0"/>
              <a:t>thing (Liddell/Scott Lexicon)</a:t>
            </a:r>
            <a:endParaRPr lang="en-US" sz="3600" i="1" dirty="0">
              <a:solidFill>
                <a:schemeClr val="tx1">
                  <a:lumMod val="95000"/>
                  <a:lumOff val="5000"/>
                </a:schemeClr>
              </a:solidFill>
            </a:endParaRPr>
          </a:p>
        </p:txBody>
      </p:sp>
    </p:spTree>
    <p:extLst>
      <p:ext uri="{BB962C8B-B14F-4D97-AF65-F5344CB8AC3E}">
        <p14:creationId xmlns:p14="http://schemas.microsoft.com/office/powerpoint/2010/main" val="17145603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The Approved Workman</a:t>
            </a:r>
            <a:endParaRPr lang="en-US" sz="3600" i="1" dirty="0">
              <a:solidFill>
                <a:schemeClr val="tx1">
                  <a:lumMod val="95000"/>
                  <a:lumOff val="5000"/>
                </a:schemeClr>
              </a:solidFill>
            </a:endParaRPr>
          </a:p>
          <a:p>
            <a:pPr marL="0" indent="0">
              <a:buNone/>
            </a:pPr>
            <a:r>
              <a:rPr lang="en-US" dirty="0" smtClean="0"/>
              <a:t>Make every effort to </a:t>
            </a:r>
            <a:r>
              <a:rPr lang="en-US" dirty="0"/>
              <a:t>present yourself to Elohim as one approved, a workman who does not need to be ashamed and who correctly </a:t>
            </a:r>
            <a:r>
              <a:rPr lang="en-US" dirty="0" smtClean="0"/>
              <a:t>handles </a:t>
            </a:r>
            <a:r>
              <a:rPr lang="en-US" dirty="0"/>
              <a:t>the word of truth</a:t>
            </a:r>
            <a:r>
              <a:rPr lang="en-US" dirty="0" smtClean="0"/>
              <a:t>. (2 Timothy 2:15)</a:t>
            </a:r>
            <a:endParaRPr lang="en-US" dirty="0"/>
          </a:p>
        </p:txBody>
      </p:sp>
    </p:spTree>
    <p:extLst>
      <p:ext uri="{BB962C8B-B14F-4D97-AF65-F5344CB8AC3E}">
        <p14:creationId xmlns:p14="http://schemas.microsoft.com/office/powerpoint/2010/main" val="16284332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Presenting Yourself to Elohim</a:t>
            </a:r>
            <a:endParaRPr lang="en-US" sz="3600" i="1" dirty="0">
              <a:solidFill>
                <a:schemeClr val="tx1">
                  <a:lumMod val="95000"/>
                  <a:lumOff val="5000"/>
                </a:schemeClr>
              </a:solidFill>
            </a:endParaRPr>
          </a:p>
          <a:p>
            <a:pPr marL="0" indent="0">
              <a:buNone/>
            </a:pPr>
            <a:r>
              <a:rPr lang="en-US" dirty="0" smtClean="0"/>
              <a:t>Greek </a:t>
            </a:r>
            <a:r>
              <a:rPr lang="en-US" b="1" dirty="0" err="1" smtClean="0">
                <a:latin typeface="Bwgrkn" panose="00000400000000000000" pitchFamily="2" charset="0"/>
              </a:rPr>
              <a:t>pari,sthmi</a:t>
            </a:r>
            <a:r>
              <a:rPr lang="en-US" dirty="0" smtClean="0"/>
              <a:t> (</a:t>
            </a:r>
            <a:r>
              <a:rPr lang="en-US" dirty="0" err="1" smtClean="0"/>
              <a:t>paristami</a:t>
            </a:r>
            <a:r>
              <a:rPr lang="en-US" dirty="0" smtClean="0"/>
              <a:t>), </a:t>
            </a:r>
            <a:r>
              <a:rPr lang="en-US" i="1" dirty="0"/>
              <a:t>to make to stand </a:t>
            </a:r>
            <a:r>
              <a:rPr lang="en-US" dirty="0"/>
              <a:t>or </a:t>
            </a:r>
            <a:r>
              <a:rPr lang="en-US" i="1" dirty="0"/>
              <a:t>to place </a:t>
            </a:r>
            <a:r>
              <a:rPr lang="en-US" i="1" dirty="0" smtClean="0"/>
              <a:t>beside, </a:t>
            </a:r>
            <a:r>
              <a:rPr lang="en-US" i="1" dirty="0"/>
              <a:t>to set before the mind, present, offer, bring home to the mind </a:t>
            </a:r>
            <a:endParaRPr lang="en-US" i="1" dirty="0" smtClean="0"/>
          </a:p>
          <a:p>
            <a:pPr marL="0" indent="0">
              <a:buNone/>
            </a:pPr>
            <a:r>
              <a:rPr lang="en-US" i="1" dirty="0" smtClean="0"/>
              <a:t>Sons of Israel presented themselves to Elohim at the 3 annual pilgrimages.  They never came empty handed</a:t>
            </a:r>
            <a:r>
              <a:rPr lang="en-US" i="1" dirty="0" smtClean="0"/>
              <a:t>.</a:t>
            </a:r>
          </a:p>
          <a:p>
            <a:pPr marL="0" indent="0">
              <a:buNone/>
            </a:pPr>
            <a:r>
              <a:rPr lang="en-US" i="1" dirty="0" smtClean="0"/>
              <a:t>The priest must present a sin offering for atonement</a:t>
            </a:r>
          </a:p>
          <a:p>
            <a:pPr marL="0" indent="0">
              <a:buNone/>
            </a:pPr>
            <a:r>
              <a:rPr lang="en-US" i="1" dirty="0" smtClean="0"/>
              <a:t>Even approaching in prayer, honor and respect</a:t>
            </a:r>
          </a:p>
        </p:txBody>
      </p:sp>
    </p:spTree>
    <p:extLst>
      <p:ext uri="{BB962C8B-B14F-4D97-AF65-F5344CB8AC3E}">
        <p14:creationId xmlns:p14="http://schemas.microsoft.com/office/powerpoint/2010/main" val="20444355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Presenting and Approving</a:t>
            </a:r>
            <a:endParaRPr lang="en-US" sz="3600" i="1" dirty="0">
              <a:solidFill>
                <a:schemeClr val="tx1">
                  <a:lumMod val="95000"/>
                  <a:lumOff val="5000"/>
                </a:schemeClr>
              </a:solidFill>
            </a:endParaRPr>
          </a:p>
          <a:p>
            <a:pPr marL="0" indent="0">
              <a:buNone/>
            </a:pPr>
            <a:r>
              <a:rPr lang="en-US" dirty="0" smtClean="0"/>
              <a:t>Therefore</a:t>
            </a:r>
            <a:r>
              <a:rPr lang="en-US" dirty="0"/>
              <a:t>, I urge you, brothers, in view of Elohim's mercy, to offer your bodies as living sacrifices, holy and pleasing to Elohim-- this is your spiritual act of </a:t>
            </a:r>
            <a:r>
              <a:rPr lang="en-US" dirty="0" smtClean="0"/>
              <a:t>worship (reasonable service).</a:t>
            </a:r>
            <a:endParaRPr lang="en-US" dirty="0"/>
          </a:p>
          <a:p>
            <a:pPr marL="0" indent="0">
              <a:buNone/>
            </a:pPr>
            <a:r>
              <a:rPr lang="en-US" dirty="0" smtClean="0"/>
              <a:t>Do </a:t>
            </a:r>
            <a:r>
              <a:rPr lang="en-US" dirty="0"/>
              <a:t>not conform any longer to the pattern of this world, but be transformed by the renewing of your mind. Then you will be able to </a:t>
            </a:r>
            <a:r>
              <a:rPr lang="en-US" u="sng" dirty="0"/>
              <a:t>test and approve </a:t>
            </a:r>
            <a:r>
              <a:rPr lang="en-US" dirty="0" smtClean="0"/>
              <a:t>(validate) what </a:t>
            </a:r>
            <a:r>
              <a:rPr lang="en-US" dirty="0"/>
              <a:t>Elohim's will is-- his good, pleasing and perfect will</a:t>
            </a:r>
            <a:r>
              <a:rPr lang="en-US" dirty="0" smtClean="0"/>
              <a:t>. (Romans 12:1-2)</a:t>
            </a:r>
            <a:endParaRPr lang="en-US" dirty="0"/>
          </a:p>
        </p:txBody>
      </p:sp>
    </p:spTree>
    <p:extLst>
      <p:ext uri="{BB962C8B-B14F-4D97-AF65-F5344CB8AC3E}">
        <p14:creationId xmlns:p14="http://schemas.microsoft.com/office/powerpoint/2010/main" val="1445763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Dictionary.com - Approved</a:t>
            </a:r>
            <a:endParaRPr lang="en-US" sz="3600" i="1" dirty="0">
              <a:solidFill>
                <a:schemeClr val="tx1">
                  <a:lumMod val="95000"/>
                  <a:lumOff val="5000"/>
                </a:schemeClr>
              </a:solidFill>
            </a:endParaRPr>
          </a:p>
          <a:p>
            <a:pPr marL="0" indent="0">
              <a:buNone/>
            </a:pPr>
            <a:r>
              <a:rPr lang="en-US" dirty="0"/>
              <a:t>1. to speak or think favorably of; pronounce or consider agreeable or good; judge favorably: to approve the policies of the administration.</a:t>
            </a:r>
          </a:p>
          <a:p>
            <a:pPr marL="0" indent="0">
              <a:buNone/>
            </a:pPr>
            <a:r>
              <a:rPr lang="en-US" dirty="0"/>
              <a:t>2. to consent or agree to: Father approved our plan to visit Chicago.</a:t>
            </a:r>
          </a:p>
          <a:p>
            <a:pPr marL="0" indent="0">
              <a:buNone/>
            </a:pPr>
            <a:r>
              <a:rPr lang="en-US" dirty="0"/>
              <a:t>3. to confirm or sanction formally; ratify: The Senate promptly approved the bill.</a:t>
            </a:r>
          </a:p>
        </p:txBody>
      </p:sp>
    </p:spTree>
    <p:extLst>
      <p:ext uri="{BB962C8B-B14F-4D97-AF65-F5344CB8AC3E}">
        <p14:creationId xmlns:p14="http://schemas.microsoft.com/office/powerpoint/2010/main" val="32377260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Being Approved</a:t>
            </a:r>
            <a:endParaRPr lang="en-US" sz="3600" i="1" dirty="0">
              <a:solidFill>
                <a:schemeClr val="tx1">
                  <a:lumMod val="95000"/>
                  <a:lumOff val="5000"/>
                </a:schemeClr>
              </a:solidFill>
            </a:endParaRPr>
          </a:p>
          <a:p>
            <a:pPr marL="0" indent="0">
              <a:buNone/>
            </a:pPr>
            <a:r>
              <a:rPr lang="en-US" dirty="0" smtClean="0"/>
              <a:t>Greek, </a:t>
            </a:r>
            <a:r>
              <a:rPr lang="en-US" b="1" dirty="0" err="1">
                <a:latin typeface="Bwgrkn" panose="00000400000000000000" pitchFamily="2" charset="0"/>
              </a:rPr>
              <a:t>do,kimoj</a:t>
            </a:r>
            <a:r>
              <a:rPr lang="en-US" dirty="0" smtClean="0"/>
              <a:t> (</a:t>
            </a:r>
            <a:r>
              <a:rPr lang="en-US" dirty="0" err="1" smtClean="0"/>
              <a:t>dokimos</a:t>
            </a:r>
            <a:r>
              <a:rPr lang="en-US" dirty="0" smtClean="0"/>
              <a:t>), </a:t>
            </a:r>
            <a:r>
              <a:rPr lang="en-US" i="1" dirty="0" smtClean="0"/>
              <a:t>assayed (to examine or analyze), </a:t>
            </a:r>
            <a:r>
              <a:rPr lang="en-US" i="1" dirty="0"/>
              <a:t>examined, tested, </a:t>
            </a:r>
            <a:r>
              <a:rPr lang="en-US" dirty="0"/>
              <a:t>properly of metals</a:t>
            </a:r>
            <a:r>
              <a:rPr lang="en-US" dirty="0" smtClean="0"/>
              <a:t>,</a:t>
            </a:r>
          </a:p>
          <a:p>
            <a:pPr marL="0" indent="0">
              <a:buNone/>
            </a:pPr>
            <a:r>
              <a:rPr lang="en-US" dirty="0"/>
              <a:t>of </a:t>
            </a:r>
            <a:r>
              <a:rPr lang="en-US" dirty="0" smtClean="0"/>
              <a:t>persons</a:t>
            </a:r>
            <a:r>
              <a:rPr lang="en-US" dirty="0"/>
              <a:t>, </a:t>
            </a:r>
            <a:r>
              <a:rPr lang="en-US" i="1" dirty="0"/>
              <a:t>approved, esteemed, notable </a:t>
            </a:r>
            <a:endParaRPr lang="en-US" i="1" dirty="0" smtClean="0"/>
          </a:p>
          <a:p>
            <a:pPr marL="0" indent="0">
              <a:buNone/>
            </a:pPr>
            <a:r>
              <a:rPr lang="en-US" dirty="0"/>
              <a:t>of things, </a:t>
            </a:r>
            <a:r>
              <a:rPr lang="en-US" i="1" dirty="0"/>
              <a:t>excellent, notable, considerable</a:t>
            </a:r>
            <a:endParaRPr lang="en-US" dirty="0"/>
          </a:p>
        </p:txBody>
      </p:sp>
    </p:spTree>
    <p:extLst>
      <p:ext uri="{BB962C8B-B14F-4D97-AF65-F5344CB8AC3E}">
        <p14:creationId xmlns:p14="http://schemas.microsoft.com/office/powerpoint/2010/main" val="4166924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err="1" smtClean="0">
                <a:solidFill>
                  <a:schemeClr val="tx1">
                    <a:lumMod val="95000"/>
                    <a:lumOff val="5000"/>
                  </a:schemeClr>
                </a:solidFill>
              </a:rPr>
              <a:t>Friberg</a:t>
            </a:r>
            <a:r>
              <a:rPr lang="en-US" sz="3600" i="1" dirty="0" smtClean="0">
                <a:solidFill>
                  <a:schemeClr val="tx1">
                    <a:lumMod val="95000"/>
                    <a:lumOff val="5000"/>
                  </a:schemeClr>
                </a:solidFill>
              </a:rPr>
              <a:t> Lexicon</a:t>
            </a:r>
            <a:endParaRPr lang="en-US" sz="3600" i="1" dirty="0">
              <a:solidFill>
                <a:schemeClr val="tx1">
                  <a:lumMod val="95000"/>
                  <a:lumOff val="5000"/>
                </a:schemeClr>
              </a:solidFill>
            </a:endParaRPr>
          </a:p>
          <a:p>
            <a:pPr marL="0" indent="0">
              <a:buNone/>
            </a:pPr>
            <a:r>
              <a:rPr lang="en-US" dirty="0" smtClean="0"/>
              <a:t>(1) as </a:t>
            </a:r>
            <a:r>
              <a:rPr lang="en-US" dirty="0"/>
              <a:t>a qualification that results from trial and examination </a:t>
            </a:r>
            <a:r>
              <a:rPr lang="en-US" i="1" dirty="0"/>
              <a:t>approved, reliable</a:t>
            </a:r>
            <a:r>
              <a:rPr lang="en-US" dirty="0"/>
              <a:t>; </a:t>
            </a:r>
            <a:r>
              <a:rPr lang="en-US" dirty="0" err="1"/>
              <a:t>substantivally</a:t>
            </a:r>
            <a:r>
              <a:rPr lang="en-US" dirty="0"/>
              <a:t> </a:t>
            </a:r>
            <a:r>
              <a:rPr lang="en-US" b="1" dirty="0">
                <a:latin typeface="Bwgrkn" panose="00000400000000000000" pitchFamily="2" charset="0"/>
              </a:rPr>
              <a:t>oi` </a:t>
            </a:r>
            <a:r>
              <a:rPr lang="en-US" b="1" dirty="0" err="1">
                <a:latin typeface="Bwgrkn" panose="00000400000000000000" pitchFamily="2" charset="0"/>
              </a:rPr>
              <a:t>do,kimoi</a:t>
            </a:r>
            <a:r>
              <a:rPr lang="en-US" b="1" dirty="0">
                <a:latin typeface="Bwgrkn" panose="00000400000000000000" pitchFamily="2" charset="0"/>
              </a:rPr>
              <a:t> </a:t>
            </a:r>
            <a:r>
              <a:rPr lang="en-US" i="1" dirty="0"/>
              <a:t>the tried and true people </a:t>
            </a:r>
            <a:r>
              <a:rPr lang="en-US" dirty="0"/>
              <a:t>(1C 11.19); (2) of a characteristic of a person who has stood the test </a:t>
            </a:r>
            <a:r>
              <a:rPr lang="en-US" i="1" dirty="0"/>
              <a:t>trustworthy, respected, esteemed </a:t>
            </a:r>
            <a:r>
              <a:rPr lang="en-US" dirty="0"/>
              <a:t>(RO 14.18); (3) of something that has stood the test </a:t>
            </a:r>
            <a:r>
              <a:rPr lang="en-US" i="1" dirty="0" smtClean="0"/>
              <a:t>genuine</a:t>
            </a:r>
            <a:endParaRPr lang="en-US" dirty="0"/>
          </a:p>
        </p:txBody>
      </p:sp>
    </p:spTree>
    <p:extLst>
      <p:ext uri="{BB962C8B-B14F-4D97-AF65-F5344CB8AC3E}">
        <p14:creationId xmlns:p14="http://schemas.microsoft.com/office/powerpoint/2010/main" val="41303939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The Test/Trial</a:t>
            </a:r>
            <a:endParaRPr lang="en-US" sz="3600" i="1" dirty="0">
              <a:solidFill>
                <a:schemeClr val="tx1">
                  <a:lumMod val="95000"/>
                  <a:lumOff val="5000"/>
                </a:schemeClr>
              </a:solidFill>
            </a:endParaRPr>
          </a:p>
          <a:p>
            <a:pPr marL="0" indent="0">
              <a:buNone/>
            </a:pPr>
            <a:r>
              <a:rPr lang="en-US" dirty="0"/>
              <a:t>Blessed is the man who perseveres under trial, because </a:t>
            </a:r>
            <a:r>
              <a:rPr lang="en-US" u="sng" dirty="0"/>
              <a:t>when he has stood the test</a:t>
            </a:r>
            <a:r>
              <a:rPr lang="en-US" dirty="0"/>
              <a:t>, he will receive the crown of life that Elohim has promised to those who love him.</a:t>
            </a:r>
          </a:p>
          <a:p>
            <a:pPr marL="0" indent="0" algn="ctr">
              <a:buNone/>
            </a:pPr>
            <a:r>
              <a:rPr lang="en-US" dirty="0" smtClean="0"/>
              <a:t>(James 1:12</a:t>
            </a:r>
            <a:r>
              <a:rPr lang="en-US" dirty="0" smtClean="0"/>
              <a:t>)</a:t>
            </a:r>
          </a:p>
          <a:p>
            <a:pPr marL="0" indent="0" algn="ctr">
              <a:buNone/>
            </a:pPr>
            <a:r>
              <a:rPr lang="en-US" dirty="0" smtClean="0"/>
              <a:t>What’s the difference between temptation (enticing to sin) and testing?</a:t>
            </a:r>
            <a:endParaRPr lang="en-US" dirty="0"/>
          </a:p>
        </p:txBody>
      </p:sp>
    </p:spTree>
    <p:extLst>
      <p:ext uri="{BB962C8B-B14F-4D97-AF65-F5344CB8AC3E}">
        <p14:creationId xmlns:p14="http://schemas.microsoft.com/office/powerpoint/2010/main" val="26855246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i="1" dirty="0" smtClean="0">
                <a:solidFill>
                  <a:schemeClr val="tx1">
                    <a:lumMod val="95000"/>
                    <a:lumOff val="5000"/>
                  </a:schemeClr>
                </a:solidFill>
              </a:rPr>
              <a:t>Testing With Hunger</a:t>
            </a:r>
            <a:endParaRPr lang="en-US" sz="3600" i="1" dirty="0">
              <a:solidFill>
                <a:schemeClr val="tx1">
                  <a:lumMod val="95000"/>
                  <a:lumOff val="5000"/>
                </a:schemeClr>
              </a:solidFill>
            </a:endParaRPr>
          </a:p>
          <a:p>
            <a:pPr marL="0" indent="0">
              <a:buNone/>
            </a:pPr>
            <a:r>
              <a:rPr lang="en-US" dirty="0"/>
              <a:t>Be careful to follow every command I am giving you today, so that you may live and increase and may enter and possess the land that Yahuwah promised on oath to your forefathers.</a:t>
            </a:r>
          </a:p>
          <a:p>
            <a:pPr marL="0" indent="0">
              <a:buNone/>
            </a:pPr>
            <a:r>
              <a:rPr lang="en-US" dirty="0" smtClean="0"/>
              <a:t>Remember </a:t>
            </a:r>
            <a:r>
              <a:rPr lang="en-US" dirty="0"/>
              <a:t>how Yahuwah your Elohim led you all the way in the desert these forty years, </a:t>
            </a:r>
            <a:r>
              <a:rPr lang="en-US" u="sng" dirty="0"/>
              <a:t>to humble you and to test you in order to know what was in your heart, whether or not you would keep his commands</a:t>
            </a:r>
            <a:r>
              <a:rPr lang="en-US" dirty="0"/>
              <a:t>.</a:t>
            </a:r>
          </a:p>
          <a:p>
            <a:pPr marL="0" indent="0">
              <a:buNone/>
            </a:pPr>
            <a:r>
              <a:rPr lang="en-US" dirty="0" smtClean="0"/>
              <a:t>He </a:t>
            </a:r>
            <a:r>
              <a:rPr lang="en-US" dirty="0"/>
              <a:t>humbled you, causing you to hunger and then feeding you with manna, which neither you nor your fathers had known, to teach you that </a:t>
            </a:r>
            <a:r>
              <a:rPr lang="en-US" u="sng" dirty="0"/>
              <a:t>man does not live on bread alone but on every word that comes from the mouth of Yahuwah</a:t>
            </a:r>
            <a:r>
              <a:rPr lang="en-US" dirty="0"/>
              <a:t>.</a:t>
            </a:r>
          </a:p>
          <a:p>
            <a:pPr marL="0" indent="0">
              <a:buNone/>
            </a:pPr>
            <a:r>
              <a:rPr lang="en-US" dirty="0" smtClean="0"/>
              <a:t>(</a:t>
            </a:r>
            <a:r>
              <a:rPr lang="en-US" dirty="0" err="1" smtClean="0"/>
              <a:t>Devarim</a:t>
            </a:r>
            <a:r>
              <a:rPr lang="en-US" dirty="0" smtClean="0"/>
              <a:t> [Deuteronomy] 8:1-3)</a:t>
            </a:r>
            <a:endParaRPr lang="en-US" dirty="0"/>
          </a:p>
        </p:txBody>
      </p:sp>
    </p:spTree>
    <p:extLst>
      <p:ext uri="{BB962C8B-B14F-4D97-AF65-F5344CB8AC3E}">
        <p14:creationId xmlns:p14="http://schemas.microsoft.com/office/powerpoint/2010/main" val="38744538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i="1" dirty="0">
                <a:solidFill>
                  <a:schemeClr val="tx1">
                    <a:lumMod val="95000"/>
                    <a:lumOff val="5000"/>
                  </a:schemeClr>
                </a:solidFill>
              </a:rPr>
              <a:t>An Extended Test – the Sabbath Command</a:t>
            </a:r>
          </a:p>
          <a:p>
            <a:pPr marL="0" indent="0">
              <a:buNone/>
            </a:pPr>
            <a:r>
              <a:rPr lang="en-US" baseline="30000" dirty="0" smtClean="0"/>
              <a:t>2</a:t>
            </a:r>
            <a:r>
              <a:rPr lang="en-US" dirty="0" smtClean="0"/>
              <a:t> </a:t>
            </a:r>
            <a:r>
              <a:rPr lang="en-US" dirty="0"/>
              <a:t>In the desert the whole community grumbled against </a:t>
            </a:r>
            <a:r>
              <a:rPr lang="en-US" dirty="0" err="1"/>
              <a:t>Mosheh</a:t>
            </a:r>
            <a:r>
              <a:rPr lang="en-US" dirty="0"/>
              <a:t> and </a:t>
            </a:r>
            <a:r>
              <a:rPr lang="en-US" dirty="0" err="1"/>
              <a:t>Aharon</a:t>
            </a:r>
            <a:r>
              <a:rPr lang="en-US" dirty="0"/>
              <a:t>.</a:t>
            </a:r>
          </a:p>
          <a:p>
            <a:pPr marL="0" indent="0">
              <a:buNone/>
            </a:pPr>
            <a:r>
              <a:rPr lang="en-US" baseline="30000" dirty="0" smtClean="0"/>
              <a:t>3</a:t>
            </a:r>
            <a:r>
              <a:rPr lang="en-US" dirty="0" smtClean="0"/>
              <a:t> </a:t>
            </a:r>
            <a:r>
              <a:rPr lang="en-US" dirty="0"/>
              <a:t>The sons of </a:t>
            </a:r>
            <a:r>
              <a:rPr lang="en-US" dirty="0" err="1"/>
              <a:t>Yisrael</a:t>
            </a:r>
            <a:r>
              <a:rPr lang="en-US" dirty="0"/>
              <a:t> said to them, "If only we had died by Yahuwah's hand in </a:t>
            </a:r>
            <a:r>
              <a:rPr lang="en-US" dirty="0" err="1"/>
              <a:t>Mitzrayim</a:t>
            </a:r>
            <a:r>
              <a:rPr lang="en-US" dirty="0"/>
              <a:t>! There we sat around pots of meat and ate all the food we wanted, but you have brought us out into this desert to starve this entire assembly to death."</a:t>
            </a:r>
          </a:p>
          <a:p>
            <a:pPr marL="0" indent="0">
              <a:buNone/>
            </a:pPr>
            <a:r>
              <a:rPr lang="en-US" baseline="30000" dirty="0" smtClean="0"/>
              <a:t>4</a:t>
            </a:r>
            <a:r>
              <a:rPr lang="en-US" dirty="0" smtClean="0"/>
              <a:t> </a:t>
            </a:r>
            <a:r>
              <a:rPr lang="en-US" dirty="0"/>
              <a:t>Then Yahuwah said to </a:t>
            </a:r>
            <a:r>
              <a:rPr lang="en-US" dirty="0" err="1"/>
              <a:t>Mosheh</a:t>
            </a:r>
            <a:r>
              <a:rPr lang="en-US" dirty="0"/>
              <a:t>, "I will rain down bread from heaven for you. The people are to go out each day and gather enough for that day. In this way I will test them and see whether they will follow my instructions</a:t>
            </a:r>
            <a:r>
              <a:rPr lang="en-US" dirty="0" smtClean="0"/>
              <a:t>. (</a:t>
            </a:r>
            <a:r>
              <a:rPr lang="en-US" dirty="0" err="1" smtClean="0"/>
              <a:t>Shemot</a:t>
            </a:r>
            <a:r>
              <a:rPr lang="en-US" dirty="0" smtClean="0"/>
              <a:t> [Exodus] 16:2-4)</a:t>
            </a:r>
            <a:endParaRPr lang="en-US" dirty="0"/>
          </a:p>
        </p:txBody>
      </p:sp>
    </p:spTree>
    <p:extLst>
      <p:ext uri="{BB962C8B-B14F-4D97-AF65-F5344CB8AC3E}">
        <p14:creationId xmlns:p14="http://schemas.microsoft.com/office/powerpoint/2010/main" val="34528593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An Extended Test – the Sabbath Command</a:t>
            </a:r>
            <a:endParaRPr lang="en-US" sz="3600" i="1" dirty="0">
              <a:solidFill>
                <a:schemeClr val="tx1">
                  <a:lumMod val="95000"/>
                  <a:lumOff val="5000"/>
                </a:schemeClr>
              </a:solidFill>
            </a:endParaRPr>
          </a:p>
          <a:p>
            <a:pPr marL="0" indent="0">
              <a:buNone/>
            </a:pPr>
            <a:r>
              <a:rPr lang="en-US" dirty="0" smtClean="0"/>
              <a:t>On </a:t>
            </a:r>
            <a:r>
              <a:rPr lang="en-US" dirty="0"/>
              <a:t>the sixth day they are to prepare what they bring in, and that is to be twice as much as they gather on the other days."</a:t>
            </a:r>
          </a:p>
          <a:p>
            <a:pPr marL="0" indent="0">
              <a:buNone/>
            </a:pPr>
            <a:r>
              <a:rPr lang="en-US" dirty="0" smtClean="0"/>
              <a:t>So </a:t>
            </a:r>
            <a:r>
              <a:rPr lang="en-US" dirty="0" err="1"/>
              <a:t>Mosheh</a:t>
            </a:r>
            <a:r>
              <a:rPr lang="en-US" dirty="0"/>
              <a:t> and </a:t>
            </a:r>
            <a:r>
              <a:rPr lang="en-US" dirty="0" err="1"/>
              <a:t>Aharon</a:t>
            </a:r>
            <a:r>
              <a:rPr lang="en-US" dirty="0"/>
              <a:t> said to all the sons of </a:t>
            </a:r>
            <a:r>
              <a:rPr lang="en-US" dirty="0" err="1"/>
              <a:t>Yisrael</a:t>
            </a:r>
            <a:r>
              <a:rPr lang="en-US" dirty="0"/>
              <a:t>, "In the evening you will know that it was Yahuwah who brought you out of </a:t>
            </a:r>
            <a:r>
              <a:rPr lang="en-US" dirty="0" err="1"/>
              <a:t>Mitzrayim</a:t>
            </a:r>
            <a:r>
              <a:rPr lang="en-US" dirty="0"/>
              <a:t>,</a:t>
            </a:r>
          </a:p>
          <a:p>
            <a:pPr marL="0" indent="0">
              <a:buNone/>
            </a:pPr>
            <a:r>
              <a:rPr lang="en-US" dirty="0" smtClean="0"/>
              <a:t>and </a:t>
            </a:r>
            <a:r>
              <a:rPr lang="en-US" dirty="0"/>
              <a:t>in the morning you will see the glory of Yahuwah, because he has heard your grumbling against him. Who are we, that you should grumble against us</a:t>
            </a:r>
            <a:r>
              <a:rPr lang="en-US" dirty="0" smtClean="0"/>
              <a:t>?"</a:t>
            </a:r>
            <a:r>
              <a:rPr lang="en-US" dirty="0"/>
              <a:t>(</a:t>
            </a:r>
            <a:r>
              <a:rPr lang="en-US" dirty="0" err="1"/>
              <a:t>Shemot</a:t>
            </a:r>
            <a:r>
              <a:rPr lang="en-US" dirty="0"/>
              <a:t> [Exodus] </a:t>
            </a:r>
            <a:r>
              <a:rPr lang="en-US" dirty="0" smtClean="0"/>
              <a:t>16:5-7)</a:t>
            </a:r>
            <a:endParaRPr lang="en-US" dirty="0"/>
          </a:p>
          <a:p>
            <a:endParaRPr lang="en-US" dirty="0"/>
          </a:p>
        </p:txBody>
      </p:sp>
    </p:spTree>
    <p:extLst>
      <p:ext uri="{BB962C8B-B14F-4D97-AF65-F5344CB8AC3E}">
        <p14:creationId xmlns:p14="http://schemas.microsoft.com/office/powerpoint/2010/main" val="41514300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What About the Wilderness Experience?</a:t>
            </a:r>
            <a:endParaRPr lang="en-US" sz="3600" i="1" dirty="0">
              <a:solidFill>
                <a:schemeClr val="tx1">
                  <a:lumMod val="95000"/>
                  <a:lumOff val="5000"/>
                </a:schemeClr>
              </a:solidFill>
            </a:endParaRPr>
          </a:p>
          <a:p>
            <a:pPr marL="0" indent="0">
              <a:buNone/>
            </a:pPr>
            <a:r>
              <a:rPr lang="en-US" dirty="0" smtClean="0"/>
              <a:t>This is the primary object lesson for the followers of </a:t>
            </a:r>
            <a:r>
              <a:rPr lang="en-US" dirty="0" err="1" smtClean="0"/>
              <a:t>Yahusha</a:t>
            </a:r>
            <a:r>
              <a:rPr lang="en-US" dirty="0" smtClean="0"/>
              <a:t> from the history of the people of Israel.</a:t>
            </a:r>
            <a:endParaRPr lang="en-US" dirty="0"/>
          </a:p>
        </p:txBody>
      </p:sp>
    </p:spTree>
    <p:extLst>
      <p:ext uri="{BB962C8B-B14F-4D97-AF65-F5344CB8AC3E}">
        <p14:creationId xmlns:p14="http://schemas.microsoft.com/office/powerpoint/2010/main" val="4246505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i="1" dirty="0" smtClean="0">
                <a:solidFill>
                  <a:schemeClr val="tx1">
                    <a:lumMod val="95000"/>
                    <a:lumOff val="5000"/>
                  </a:schemeClr>
                </a:solidFill>
              </a:rPr>
              <a:t>An Example for Us!</a:t>
            </a:r>
          </a:p>
          <a:p>
            <a:pPr marL="0" indent="0">
              <a:buNone/>
            </a:pPr>
            <a:r>
              <a:rPr lang="en-US" dirty="0" smtClean="0"/>
              <a:t>For </a:t>
            </a:r>
            <a:r>
              <a:rPr lang="en-US" dirty="0"/>
              <a:t>I do not want you to be ignorant of the fact, brothers, that our forefathers were all under the cloud and that they all passed through the sea.</a:t>
            </a:r>
          </a:p>
          <a:p>
            <a:pPr marL="0" indent="0">
              <a:buNone/>
            </a:pPr>
            <a:r>
              <a:rPr lang="en-US" baseline="30000" dirty="0" smtClean="0"/>
              <a:t>2</a:t>
            </a:r>
            <a:r>
              <a:rPr lang="en-US" dirty="0" smtClean="0"/>
              <a:t> </a:t>
            </a:r>
            <a:r>
              <a:rPr lang="en-US" dirty="0"/>
              <a:t>They were all baptized into </a:t>
            </a:r>
            <a:r>
              <a:rPr lang="en-US" dirty="0" err="1"/>
              <a:t>Mosheh</a:t>
            </a:r>
            <a:r>
              <a:rPr lang="en-US" dirty="0"/>
              <a:t> in the cloud and in the sea.</a:t>
            </a:r>
          </a:p>
          <a:p>
            <a:pPr marL="0" indent="0">
              <a:buNone/>
            </a:pPr>
            <a:r>
              <a:rPr lang="en-US" baseline="30000" dirty="0" smtClean="0"/>
              <a:t>3</a:t>
            </a:r>
            <a:r>
              <a:rPr lang="en-US" dirty="0" smtClean="0"/>
              <a:t> </a:t>
            </a:r>
            <a:r>
              <a:rPr lang="en-US" dirty="0"/>
              <a:t>They all ate the same spiritual food</a:t>
            </a:r>
          </a:p>
          <a:p>
            <a:pPr marL="0" indent="0">
              <a:buNone/>
            </a:pPr>
            <a:r>
              <a:rPr lang="en-US" baseline="30000" dirty="0" smtClean="0"/>
              <a:t>4</a:t>
            </a:r>
            <a:r>
              <a:rPr lang="en-US" dirty="0" smtClean="0"/>
              <a:t> </a:t>
            </a:r>
            <a:r>
              <a:rPr lang="en-US" dirty="0"/>
              <a:t>and drank the same spiritual drink; for they drank from the spiritual rock that accompanied them, and that rock was Messiah.</a:t>
            </a:r>
          </a:p>
          <a:p>
            <a:pPr marL="0" indent="0">
              <a:buNone/>
            </a:pPr>
            <a:r>
              <a:rPr lang="en-US" baseline="30000" dirty="0" smtClean="0"/>
              <a:t>5</a:t>
            </a:r>
            <a:r>
              <a:rPr lang="en-US" dirty="0" smtClean="0"/>
              <a:t> </a:t>
            </a:r>
            <a:r>
              <a:rPr lang="en-US" dirty="0"/>
              <a:t>Nevertheless, Elohim was not pleased with most of them; their bodies were scattered over the desert.</a:t>
            </a:r>
          </a:p>
          <a:p>
            <a:pPr marL="0" indent="0">
              <a:buNone/>
            </a:pPr>
            <a:r>
              <a:rPr lang="en-US" baseline="30000" dirty="0" smtClean="0"/>
              <a:t>6</a:t>
            </a:r>
            <a:r>
              <a:rPr lang="en-US" dirty="0" smtClean="0"/>
              <a:t> </a:t>
            </a:r>
            <a:r>
              <a:rPr lang="en-US" dirty="0"/>
              <a:t>Now </a:t>
            </a:r>
            <a:r>
              <a:rPr lang="en-US" u="sng" dirty="0"/>
              <a:t>these things occurred as examples to keep us from setting our hearts on evil things as they did</a:t>
            </a:r>
            <a:r>
              <a:rPr lang="en-US" dirty="0" smtClean="0"/>
              <a:t>. (1 Corinthians 10:1-6)</a:t>
            </a:r>
            <a:endParaRPr lang="en-US" dirty="0"/>
          </a:p>
        </p:txBody>
      </p:sp>
    </p:spTree>
    <p:extLst>
      <p:ext uri="{BB962C8B-B14F-4D97-AF65-F5344CB8AC3E}">
        <p14:creationId xmlns:p14="http://schemas.microsoft.com/office/powerpoint/2010/main" val="6098401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i="1" dirty="0" smtClean="0">
                <a:solidFill>
                  <a:schemeClr val="tx1">
                    <a:lumMod val="95000"/>
                    <a:lumOff val="5000"/>
                  </a:schemeClr>
                </a:solidFill>
              </a:rPr>
              <a:t>An Example for Us!</a:t>
            </a:r>
          </a:p>
          <a:p>
            <a:pPr marL="0" indent="0">
              <a:buNone/>
            </a:pPr>
            <a:r>
              <a:rPr lang="en-US" baseline="30000" dirty="0" smtClean="0"/>
              <a:t>7</a:t>
            </a:r>
            <a:r>
              <a:rPr lang="en-US" dirty="0" smtClean="0"/>
              <a:t> </a:t>
            </a:r>
            <a:r>
              <a:rPr lang="en-US" dirty="0"/>
              <a:t>Do not be idolaters, as some of them were; as it is written: "The people sat down to eat and drink and got up to indulge in pagan revelry."</a:t>
            </a:r>
          </a:p>
          <a:p>
            <a:pPr marL="0" indent="0">
              <a:buNone/>
            </a:pPr>
            <a:r>
              <a:rPr lang="en-US" baseline="30000" dirty="0" smtClean="0"/>
              <a:t>8</a:t>
            </a:r>
            <a:r>
              <a:rPr lang="en-US" dirty="0" smtClean="0"/>
              <a:t> </a:t>
            </a:r>
            <a:r>
              <a:rPr lang="en-US" dirty="0"/>
              <a:t>We should not commit sexual immorality, as some of them did-- and in one day twenty-three thousand of them died.</a:t>
            </a:r>
          </a:p>
          <a:p>
            <a:pPr marL="0" indent="0">
              <a:buNone/>
            </a:pPr>
            <a:r>
              <a:rPr lang="en-US" baseline="30000" dirty="0" smtClean="0"/>
              <a:t>9</a:t>
            </a:r>
            <a:r>
              <a:rPr lang="en-US" dirty="0" smtClean="0"/>
              <a:t> </a:t>
            </a:r>
            <a:r>
              <a:rPr lang="en-US" dirty="0"/>
              <a:t>We should not test Yahuwah, as some of them did-- and were killed by snakes.</a:t>
            </a:r>
          </a:p>
          <a:p>
            <a:pPr marL="0" indent="0">
              <a:buNone/>
            </a:pPr>
            <a:r>
              <a:rPr lang="en-US" baseline="30000" dirty="0" smtClean="0"/>
              <a:t>10</a:t>
            </a:r>
            <a:r>
              <a:rPr lang="en-US" dirty="0" smtClean="0"/>
              <a:t> </a:t>
            </a:r>
            <a:r>
              <a:rPr lang="en-US" dirty="0"/>
              <a:t>And do not grumble, as some of them did-- and were killed by the destroying angel.</a:t>
            </a:r>
          </a:p>
          <a:p>
            <a:pPr marL="0" indent="0">
              <a:buNone/>
            </a:pPr>
            <a:r>
              <a:rPr lang="en-US" baseline="30000" dirty="0" smtClean="0"/>
              <a:t>11</a:t>
            </a:r>
            <a:r>
              <a:rPr lang="en-US" dirty="0" smtClean="0"/>
              <a:t> </a:t>
            </a:r>
            <a:r>
              <a:rPr lang="en-US" u="sng" dirty="0"/>
              <a:t>These things happened to them as examples and were written down as warnings for us, on whom the fulfillment of the ages has come.</a:t>
            </a:r>
          </a:p>
          <a:p>
            <a:pPr marL="0" indent="0">
              <a:buNone/>
            </a:pPr>
            <a:r>
              <a:rPr lang="en-US" baseline="30000" dirty="0" smtClean="0"/>
              <a:t>12</a:t>
            </a:r>
            <a:r>
              <a:rPr lang="en-US" dirty="0" smtClean="0"/>
              <a:t> </a:t>
            </a:r>
            <a:r>
              <a:rPr lang="en-US" dirty="0"/>
              <a:t>So, if you think you are standing firm, be careful that you don't fall</a:t>
            </a:r>
            <a:r>
              <a:rPr lang="en-US" dirty="0" smtClean="0"/>
              <a:t>! (1 Corinthians 10:7-12)</a:t>
            </a:r>
            <a:endParaRPr lang="en-US" dirty="0"/>
          </a:p>
        </p:txBody>
      </p:sp>
    </p:spTree>
    <p:extLst>
      <p:ext uri="{BB962C8B-B14F-4D97-AF65-F5344CB8AC3E}">
        <p14:creationId xmlns:p14="http://schemas.microsoft.com/office/powerpoint/2010/main" val="8938437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i="1" dirty="0" smtClean="0">
                <a:solidFill>
                  <a:schemeClr val="tx1">
                    <a:lumMod val="95000"/>
                    <a:lumOff val="5000"/>
                  </a:schemeClr>
                </a:solidFill>
              </a:rPr>
              <a:t>The Meaning of the Parable of the Sower</a:t>
            </a:r>
          </a:p>
          <a:p>
            <a:pPr marL="0" indent="0">
              <a:buNone/>
            </a:pPr>
            <a:r>
              <a:rPr lang="en-US" dirty="0"/>
              <a:t>The seed is the word of Elohim.</a:t>
            </a:r>
          </a:p>
          <a:p>
            <a:pPr marL="0" indent="0">
              <a:buNone/>
            </a:pPr>
            <a:r>
              <a:rPr lang="en-US" baseline="30000" dirty="0" smtClean="0"/>
              <a:t>12</a:t>
            </a:r>
            <a:r>
              <a:rPr lang="en-US" dirty="0" smtClean="0"/>
              <a:t> </a:t>
            </a:r>
            <a:r>
              <a:rPr lang="en-US" dirty="0"/>
              <a:t>Those along the path are the ones who hear, and then the devil comes and takes away the word from their hearts, so that they may not believe and be saved.</a:t>
            </a:r>
          </a:p>
          <a:p>
            <a:pPr marL="0" indent="0">
              <a:buNone/>
            </a:pPr>
            <a:r>
              <a:rPr lang="en-US" baseline="30000" dirty="0" smtClean="0"/>
              <a:t>13</a:t>
            </a:r>
            <a:r>
              <a:rPr lang="en-US" dirty="0" smtClean="0"/>
              <a:t> </a:t>
            </a:r>
            <a:r>
              <a:rPr lang="en-US" dirty="0"/>
              <a:t>Those on the rock are the ones who receive the word with joy when they hear it, but they have no root. They believe for a while, </a:t>
            </a:r>
            <a:r>
              <a:rPr lang="en-US" u="sng" dirty="0"/>
              <a:t>but in the time of testing they fall away</a:t>
            </a:r>
            <a:r>
              <a:rPr lang="en-US" dirty="0"/>
              <a:t>.</a:t>
            </a:r>
          </a:p>
          <a:p>
            <a:pPr marL="0" indent="0">
              <a:buNone/>
            </a:pPr>
            <a:r>
              <a:rPr lang="en-US" baseline="30000" dirty="0" smtClean="0"/>
              <a:t>14</a:t>
            </a:r>
            <a:r>
              <a:rPr lang="en-US" dirty="0" smtClean="0"/>
              <a:t> </a:t>
            </a:r>
            <a:r>
              <a:rPr lang="en-US" dirty="0"/>
              <a:t>The seed that fell among thorns stands for those who hear, but as they go on their way </a:t>
            </a:r>
            <a:r>
              <a:rPr lang="en-US" u="sng" dirty="0"/>
              <a:t>they are choked by life's worries, riches and pleasures, and they do not mature</a:t>
            </a:r>
            <a:r>
              <a:rPr lang="en-US" dirty="0"/>
              <a:t>.</a:t>
            </a:r>
          </a:p>
          <a:p>
            <a:pPr marL="0" indent="0">
              <a:buNone/>
            </a:pPr>
            <a:r>
              <a:rPr lang="en-US" baseline="30000" dirty="0" smtClean="0"/>
              <a:t>15</a:t>
            </a:r>
            <a:r>
              <a:rPr lang="en-US" dirty="0" smtClean="0"/>
              <a:t> </a:t>
            </a:r>
            <a:r>
              <a:rPr lang="en-US" dirty="0"/>
              <a:t>But the seed on good soil stands for those with a noble and good heart, who hear the word, retain it, and </a:t>
            </a:r>
            <a:r>
              <a:rPr lang="en-US" u="sng" dirty="0"/>
              <a:t>by persevering</a:t>
            </a:r>
            <a:r>
              <a:rPr lang="en-US" dirty="0"/>
              <a:t> produce a crop</a:t>
            </a:r>
            <a:r>
              <a:rPr lang="en-US" dirty="0" smtClean="0"/>
              <a:t>. (Luke 8:11-15)</a:t>
            </a:r>
            <a:endParaRPr lang="en-US" dirty="0"/>
          </a:p>
        </p:txBody>
      </p:sp>
    </p:spTree>
    <p:extLst>
      <p:ext uri="{BB962C8B-B14F-4D97-AF65-F5344CB8AC3E}">
        <p14:creationId xmlns:p14="http://schemas.microsoft.com/office/powerpoint/2010/main" val="7027997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i="1" dirty="0" smtClean="0">
                <a:solidFill>
                  <a:schemeClr val="tx1">
                    <a:lumMod val="95000"/>
                    <a:lumOff val="5000"/>
                  </a:schemeClr>
                </a:solidFill>
              </a:rPr>
              <a:t>Testing, 1,2,3</a:t>
            </a:r>
          </a:p>
          <a:p>
            <a:pPr marL="0" indent="0">
              <a:buNone/>
            </a:pPr>
            <a:r>
              <a:rPr lang="en-US" dirty="0"/>
              <a:t>Examine yourselves to see whether you are in the faith; test yourselves. Do you not realize that Messiah </a:t>
            </a:r>
            <a:r>
              <a:rPr lang="en-US" dirty="0" err="1"/>
              <a:t>Yahusha</a:t>
            </a:r>
            <a:r>
              <a:rPr lang="en-US" dirty="0"/>
              <a:t> is in you-- unless, of course, you fail the test?</a:t>
            </a:r>
          </a:p>
          <a:p>
            <a:pPr marL="0" indent="0">
              <a:buNone/>
            </a:pPr>
            <a:r>
              <a:rPr lang="en-US" dirty="0" smtClean="0"/>
              <a:t>And </a:t>
            </a:r>
            <a:r>
              <a:rPr lang="en-US" dirty="0"/>
              <a:t>I trust that you will discover that we have not failed the test.</a:t>
            </a:r>
          </a:p>
          <a:p>
            <a:pPr marL="0" indent="0">
              <a:buNone/>
            </a:pPr>
            <a:r>
              <a:rPr lang="en-US" dirty="0" smtClean="0"/>
              <a:t>Now </a:t>
            </a:r>
            <a:r>
              <a:rPr lang="en-US" dirty="0"/>
              <a:t>we pray to Elohim that you will not do anything wrong. Not that people will see that we have stood the test but that you will do what is right even though we may seem to have failed</a:t>
            </a:r>
            <a:r>
              <a:rPr lang="en-US" dirty="0" smtClean="0"/>
              <a:t>. (2 Corinthians 13:5-7)</a:t>
            </a:r>
            <a:endParaRPr lang="en-US" dirty="0"/>
          </a:p>
        </p:txBody>
      </p:sp>
    </p:spTree>
    <p:extLst>
      <p:ext uri="{BB962C8B-B14F-4D97-AF65-F5344CB8AC3E}">
        <p14:creationId xmlns:p14="http://schemas.microsoft.com/office/powerpoint/2010/main" val="11456899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sz="2800" dirty="0"/>
              <a:t>…a workman who does not need to be ashamed</a:t>
            </a:r>
            <a:r>
              <a:rPr lang="en-US" sz="2800" dirty="0" smtClean="0"/>
              <a:t>…</a:t>
            </a:r>
            <a:endParaRPr lang="en-US" sz="3600" i="1" dirty="0" smtClean="0">
              <a:solidFill>
                <a:schemeClr val="tx1">
                  <a:lumMod val="95000"/>
                  <a:lumOff val="5000"/>
                </a:schemeClr>
              </a:solidFill>
            </a:endParaRPr>
          </a:p>
          <a:p>
            <a:pPr marL="0" indent="0" algn="ctr">
              <a:buNone/>
            </a:pPr>
            <a:r>
              <a:rPr lang="en-US" sz="3600" i="1" dirty="0" smtClean="0">
                <a:solidFill>
                  <a:schemeClr val="tx1">
                    <a:lumMod val="95000"/>
                    <a:lumOff val="5000"/>
                  </a:schemeClr>
                </a:solidFill>
              </a:rPr>
              <a:t>Who </a:t>
            </a:r>
            <a:r>
              <a:rPr lang="en-US" sz="3600" i="1" dirty="0" smtClean="0">
                <a:solidFill>
                  <a:schemeClr val="tx1">
                    <a:lumMod val="95000"/>
                    <a:lumOff val="5000"/>
                  </a:schemeClr>
                </a:solidFill>
              </a:rPr>
              <a:t>Will Be Ashamed Before Elohim?</a:t>
            </a:r>
          </a:p>
          <a:p>
            <a:pPr marL="0" indent="0">
              <a:buNone/>
            </a:pPr>
            <a:r>
              <a:rPr lang="en-US" dirty="0" smtClean="0"/>
              <a:t>All </a:t>
            </a:r>
            <a:r>
              <a:rPr lang="en-US" dirty="0"/>
              <a:t>my enemies will be ashamed and dismayed; they will turn back in sudden disgrace</a:t>
            </a:r>
            <a:r>
              <a:rPr lang="en-US" dirty="0" smtClean="0"/>
              <a:t>. Psalm 6:10</a:t>
            </a:r>
          </a:p>
          <a:p>
            <a:pPr marL="0" indent="0">
              <a:buNone/>
            </a:pPr>
            <a:r>
              <a:rPr lang="en-US" dirty="0"/>
              <a:t>May they ever be ashamed and dismayed; may they perish in disgrace</a:t>
            </a:r>
            <a:r>
              <a:rPr lang="en-US" dirty="0" smtClean="0"/>
              <a:t>. Psalm 83:17</a:t>
            </a:r>
            <a:endParaRPr lang="en-US" dirty="0"/>
          </a:p>
          <a:p>
            <a:pPr>
              <a:buNone/>
            </a:pPr>
            <a:endParaRPr lang="en-US" sz="2800" dirty="0">
              <a:latin typeface="Helvetica" pitchFamily="34" charset="0"/>
              <a:cs typeface="Helvetica" pitchFamily="34" charset="0"/>
            </a:endParaRPr>
          </a:p>
        </p:txBody>
      </p:sp>
    </p:spTree>
    <p:extLst>
      <p:ext uri="{BB962C8B-B14F-4D97-AF65-F5344CB8AC3E}">
        <p14:creationId xmlns:p14="http://schemas.microsoft.com/office/powerpoint/2010/main" val="21142021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Who Will Be Ashamed Before Elohim?</a:t>
            </a:r>
          </a:p>
          <a:p>
            <a:pPr>
              <a:buNone/>
            </a:pPr>
            <a:r>
              <a:rPr lang="en-US" sz="2800" dirty="0" smtClean="0"/>
              <a:t>…a </a:t>
            </a:r>
            <a:r>
              <a:rPr lang="en-US" sz="2800" dirty="0"/>
              <a:t>workman who does not need to be </a:t>
            </a:r>
            <a:r>
              <a:rPr lang="en-US" sz="2800" dirty="0" smtClean="0"/>
              <a:t>ashamed</a:t>
            </a:r>
            <a:r>
              <a:rPr lang="en-US" sz="2800" dirty="0" smtClean="0"/>
              <a:t>…</a:t>
            </a:r>
          </a:p>
          <a:p>
            <a:pPr>
              <a:buNone/>
            </a:pPr>
            <a:r>
              <a:rPr lang="en-US" sz="2800" dirty="0"/>
              <a:t>But </a:t>
            </a:r>
            <a:r>
              <a:rPr lang="en-US" sz="2800" u="sng" dirty="0"/>
              <a:t>at that time your people-- everyone whose name is found written in the book-- will be delivered</a:t>
            </a:r>
            <a:r>
              <a:rPr lang="en-US" sz="2800" dirty="0"/>
              <a:t>.  </a:t>
            </a:r>
            <a:r>
              <a:rPr lang="en-US" sz="2800" u="sng" dirty="0"/>
              <a:t>Multitudes who sleep in the dust of the earth will awake</a:t>
            </a:r>
            <a:r>
              <a:rPr lang="en-US" sz="2800" dirty="0"/>
              <a:t>: </a:t>
            </a:r>
            <a:r>
              <a:rPr lang="en-US" sz="2800" u="sng" dirty="0"/>
              <a:t>some to everlasting life, others to shame and everlasting contempt</a:t>
            </a:r>
            <a:r>
              <a:rPr lang="en-US" sz="2800" dirty="0"/>
              <a:t>.  Those who are wise will shine like the brightness of the heavens, and those who lead many to righteousness, like the stars for ever and ever.  But you, Daniel, close up and seal the words of the scroll until the time of the end. Many will go here and there to increase knowledge." (Daniel 12 1-4)</a:t>
            </a:r>
            <a:endParaRPr lang="en-US" sz="2800" dirty="0" smtClean="0"/>
          </a:p>
          <a:p>
            <a:pPr>
              <a:buNone/>
            </a:pPr>
            <a:endParaRPr lang="en-US" sz="2800" dirty="0">
              <a:latin typeface="Helvetica" pitchFamily="34" charset="0"/>
              <a:cs typeface="Helvetica" pitchFamily="34" charset="0"/>
            </a:endParaRPr>
          </a:p>
        </p:txBody>
      </p:sp>
    </p:spTree>
    <p:extLst>
      <p:ext uri="{BB962C8B-B14F-4D97-AF65-F5344CB8AC3E}">
        <p14:creationId xmlns:p14="http://schemas.microsoft.com/office/powerpoint/2010/main" val="3312021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Who Will Be Ashamed Before Elohim?</a:t>
            </a:r>
          </a:p>
          <a:p>
            <a:pPr>
              <a:buNone/>
            </a:pPr>
            <a:r>
              <a:rPr lang="en-US" sz="2800" dirty="0" smtClean="0"/>
              <a:t>…a </a:t>
            </a:r>
            <a:r>
              <a:rPr lang="en-US" sz="2800" dirty="0"/>
              <a:t>workman who does not need to be </a:t>
            </a:r>
            <a:r>
              <a:rPr lang="en-US" sz="2800" dirty="0" smtClean="0"/>
              <a:t>ashamed</a:t>
            </a:r>
            <a:r>
              <a:rPr lang="en-US" sz="2800" dirty="0" smtClean="0"/>
              <a:t>…</a:t>
            </a:r>
          </a:p>
          <a:p>
            <a:pPr marL="0" indent="0">
              <a:buNone/>
            </a:pPr>
            <a:r>
              <a:rPr lang="en-US" dirty="0" smtClean="0"/>
              <a:t>If </a:t>
            </a:r>
            <a:r>
              <a:rPr lang="en-US" dirty="0"/>
              <a:t>anyone is ashamed of me and my words, the Son of Man will be ashamed of him when he comes in his glory and in the glory of the Father and of the holy angels</a:t>
            </a:r>
            <a:r>
              <a:rPr lang="en-US" dirty="0" smtClean="0"/>
              <a:t>.</a:t>
            </a:r>
            <a:r>
              <a:rPr lang="en-US" sz="2800" dirty="0">
                <a:latin typeface="Helvetica" pitchFamily="34" charset="0"/>
                <a:cs typeface="Helvetica" pitchFamily="34" charset="0"/>
              </a:rPr>
              <a:t> </a:t>
            </a:r>
            <a:r>
              <a:rPr lang="en-US" sz="2800" dirty="0" smtClean="0">
                <a:latin typeface="Helvetica" pitchFamily="34" charset="0"/>
                <a:cs typeface="Helvetica" pitchFamily="34" charset="0"/>
              </a:rPr>
              <a:t>Luke 9:26</a:t>
            </a:r>
            <a:endParaRPr lang="en-US" dirty="0"/>
          </a:p>
        </p:txBody>
      </p:sp>
    </p:spTree>
    <p:extLst>
      <p:ext uri="{BB962C8B-B14F-4D97-AF65-F5344CB8AC3E}">
        <p14:creationId xmlns:p14="http://schemas.microsoft.com/office/powerpoint/2010/main" val="18993560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Rightly Dividing the Word of Truth</a:t>
            </a:r>
          </a:p>
          <a:p>
            <a:pPr>
              <a:buNone/>
            </a:pPr>
            <a:r>
              <a:rPr lang="en-US" sz="2800" dirty="0" smtClean="0">
                <a:latin typeface="Helvetica" pitchFamily="34" charset="0"/>
                <a:cs typeface="Helvetica" pitchFamily="34" charset="0"/>
              </a:rPr>
              <a:t>“Rightly Dividing” – from the Greek, </a:t>
            </a:r>
            <a:r>
              <a:rPr lang="en-US" b="1" dirty="0" err="1">
                <a:latin typeface="Bwgrkn" panose="00000400000000000000" pitchFamily="2" charset="0"/>
              </a:rPr>
              <a:t>ovrqotome,w</a:t>
            </a:r>
            <a:r>
              <a:rPr lang="en-US" sz="2800" dirty="0" smtClean="0">
                <a:latin typeface="Helvetica" pitchFamily="34" charset="0"/>
                <a:cs typeface="Helvetica" pitchFamily="34" charset="0"/>
              </a:rPr>
              <a:t> (</a:t>
            </a:r>
            <a:r>
              <a:rPr lang="en-US" sz="2800" dirty="0" err="1" smtClean="0">
                <a:latin typeface="Helvetica" pitchFamily="34" charset="0"/>
                <a:cs typeface="Helvetica" pitchFamily="34" charset="0"/>
              </a:rPr>
              <a:t>ortho</a:t>
            </a:r>
            <a:r>
              <a:rPr lang="en-US" sz="2800" dirty="0" smtClean="0">
                <a:latin typeface="Helvetica" pitchFamily="34" charset="0"/>
                <a:cs typeface="Helvetica" pitchFamily="34" charset="0"/>
              </a:rPr>
              <a:t> to me o) – from two words, </a:t>
            </a:r>
            <a:r>
              <a:rPr lang="en-US" dirty="0"/>
              <a:t>from </a:t>
            </a:r>
            <a:r>
              <a:rPr lang="en-US" dirty="0" err="1">
                <a:latin typeface="Bwgrkn" panose="00000400000000000000" pitchFamily="2" charset="0"/>
              </a:rPr>
              <a:t>ovrqo,j</a:t>
            </a:r>
            <a:r>
              <a:rPr lang="en-US" dirty="0"/>
              <a:t> </a:t>
            </a:r>
            <a:r>
              <a:rPr lang="en-US" dirty="0" smtClean="0"/>
              <a:t>(</a:t>
            </a:r>
            <a:r>
              <a:rPr lang="en-US" i="1" dirty="0"/>
              <a:t>straight, erect</a:t>
            </a:r>
            <a:r>
              <a:rPr lang="en-US" dirty="0"/>
              <a:t>; </a:t>
            </a:r>
            <a:r>
              <a:rPr lang="en-US" dirty="0" smtClean="0"/>
              <a:t>i.e. </a:t>
            </a:r>
            <a:r>
              <a:rPr lang="en-US" i="1" dirty="0" smtClean="0"/>
              <a:t>upright, not crooked) </a:t>
            </a:r>
            <a:r>
              <a:rPr lang="en-US" dirty="0" smtClean="0"/>
              <a:t>and </a:t>
            </a:r>
            <a:r>
              <a:rPr lang="en-US" dirty="0" err="1" smtClean="0">
                <a:latin typeface="Bwgrkn" panose="00000400000000000000" pitchFamily="2" charset="0"/>
              </a:rPr>
              <a:t>te,mnw</a:t>
            </a:r>
            <a:r>
              <a:rPr lang="en-US" dirty="0" smtClean="0"/>
              <a:t> (to cut, sharp);</a:t>
            </a:r>
          </a:p>
          <a:p>
            <a:pPr>
              <a:buFontTx/>
              <a:buChar char="-"/>
            </a:pPr>
            <a:r>
              <a:rPr lang="en-US" i="1" dirty="0" smtClean="0"/>
              <a:t>to </a:t>
            </a:r>
            <a:r>
              <a:rPr lang="en-US" i="1" dirty="0"/>
              <a:t>cut </a:t>
            </a:r>
            <a:r>
              <a:rPr lang="en-US" i="1" dirty="0" smtClean="0"/>
              <a:t>straight</a:t>
            </a:r>
            <a:r>
              <a:rPr lang="en-US" dirty="0" smtClean="0"/>
              <a:t>; </a:t>
            </a:r>
            <a:r>
              <a:rPr lang="en-US" i="1" dirty="0"/>
              <a:t>to make straight and smooth</a:t>
            </a:r>
            <a:r>
              <a:rPr lang="en-US" dirty="0" smtClean="0"/>
              <a:t>; to correctly handle, accurately handle </a:t>
            </a:r>
          </a:p>
          <a:p>
            <a:pPr>
              <a:buFontTx/>
              <a:buChar char="-"/>
            </a:pPr>
            <a:r>
              <a:rPr lang="en-US" sz="2800" dirty="0"/>
              <a:t>In all your ways acknowledge Him, And He will make your paths straight. (Proverbs 3:6</a:t>
            </a:r>
            <a:r>
              <a:rPr lang="en-US" sz="2800" dirty="0" smtClean="0"/>
              <a:t>)</a:t>
            </a:r>
            <a:endParaRPr lang="en-US" sz="2400" dirty="0">
              <a:latin typeface="Helvetica" pitchFamily="34" charset="0"/>
              <a:cs typeface="Helvetica" pitchFamily="34" charset="0"/>
            </a:endParaRPr>
          </a:p>
        </p:txBody>
      </p:sp>
    </p:spTree>
    <p:extLst>
      <p:ext uri="{BB962C8B-B14F-4D97-AF65-F5344CB8AC3E}">
        <p14:creationId xmlns:p14="http://schemas.microsoft.com/office/powerpoint/2010/main" val="15317056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Rightly Dividing - Making Distinctions</a:t>
            </a:r>
          </a:p>
          <a:p>
            <a:pPr>
              <a:buNone/>
            </a:pPr>
            <a:endParaRPr lang="en-US" sz="2800" dirty="0">
              <a:latin typeface="Helvetica" pitchFamily="34" charset="0"/>
              <a:cs typeface="Helvetica" pitchFamily="34" charset="0"/>
            </a:endParaRPr>
          </a:p>
          <a:p>
            <a:pPr marL="0">
              <a:spcBef>
                <a:spcPts val="0"/>
              </a:spcBef>
              <a:buNone/>
            </a:pPr>
            <a:r>
              <a:rPr lang="en-US" sz="2800" dirty="0" smtClean="0">
                <a:latin typeface="Helvetica" pitchFamily="34" charset="0"/>
                <a:cs typeface="Helvetica" pitchFamily="34" charset="0"/>
              </a:rPr>
              <a:t>Discerning </a:t>
            </a:r>
            <a:r>
              <a:rPr lang="en-US" sz="2800" dirty="0">
                <a:latin typeface="Helvetica" pitchFamily="34" charset="0"/>
                <a:cs typeface="Helvetica" pitchFamily="34" charset="0"/>
              </a:rPr>
              <a:t>Between Right and Wrong, Good </a:t>
            </a:r>
            <a:r>
              <a:rPr lang="en-US" sz="2800" dirty="0" smtClean="0">
                <a:latin typeface="Helvetica" pitchFamily="34" charset="0"/>
                <a:cs typeface="Helvetica" pitchFamily="34" charset="0"/>
              </a:rPr>
              <a:t>and Evil</a:t>
            </a:r>
            <a:r>
              <a:rPr lang="en-US" sz="2800" dirty="0">
                <a:latin typeface="Helvetica" pitchFamily="34" charset="0"/>
                <a:cs typeface="Helvetica" pitchFamily="34" charset="0"/>
              </a:rPr>
              <a:t>, Holy and Unholy, Clean and Unclean</a:t>
            </a:r>
          </a:p>
        </p:txBody>
      </p:sp>
    </p:spTree>
    <p:extLst>
      <p:ext uri="{BB962C8B-B14F-4D97-AF65-F5344CB8AC3E}">
        <p14:creationId xmlns:p14="http://schemas.microsoft.com/office/powerpoint/2010/main" val="36890799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Rightly Dividing - Making Distinctions</a:t>
            </a:r>
          </a:p>
          <a:p>
            <a:pPr>
              <a:buNone/>
            </a:pPr>
            <a:r>
              <a:rPr lang="en-US" u="sng" dirty="0" smtClean="0"/>
              <a:t>You </a:t>
            </a:r>
            <a:r>
              <a:rPr lang="en-US" u="sng" dirty="0"/>
              <a:t>must distinguish between the holy and the common, between the unclean and the clean</a:t>
            </a:r>
            <a:r>
              <a:rPr lang="en-US" dirty="0"/>
              <a:t>, and you must teach the sons of </a:t>
            </a:r>
            <a:r>
              <a:rPr lang="en-US" dirty="0" err="1"/>
              <a:t>Yisrael</a:t>
            </a:r>
            <a:r>
              <a:rPr lang="en-US" dirty="0"/>
              <a:t> all the decrees </a:t>
            </a:r>
            <a:r>
              <a:rPr lang="en-US" dirty="0" err="1"/>
              <a:t>Yehovah</a:t>
            </a:r>
            <a:r>
              <a:rPr lang="en-US" dirty="0"/>
              <a:t> has given them through </a:t>
            </a:r>
            <a:r>
              <a:rPr lang="en-US" dirty="0" err="1"/>
              <a:t>Mosheh</a:t>
            </a:r>
            <a:r>
              <a:rPr lang="en-US" dirty="0"/>
              <a:t>." (</a:t>
            </a:r>
            <a:r>
              <a:rPr lang="en-US" dirty="0" err="1"/>
              <a:t>Vayiqra</a:t>
            </a:r>
            <a:r>
              <a:rPr lang="en-US" dirty="0"/>
              <a:t> 10:10-11</a:t>
            </a:r>
            <a:r>
              <a:rPr lang="en-US" dirty="0" smtClean="0"/>
              <a:t>)</a:t>
            </a:r>
            <a:endParaRPr lang="en-US" sz="4400" dirty="0"/>
          </a:p>
          <a:p>
            <a:pPr>
              <a:buNone/>
            </a:pPr>
            <a:r>
              <a:rPr lang="en-US" dirty="0"/>
              <a:t>You must </a:t>
            </a:r>
            <a:r>
              <a:rPr lang="en-US" u="sng" dirty="0"/>
              <a:t>distinguish between the unclean and the clean</a:t>
            </a:r>
            <a:r>
              <a:rPr lang="en-US" dirty="0"/>
              <a:t>, between living creatures that may be eaten and those that may not be eaten.'“</a:t>
            </a:r>
            <a:r>
              <a:rPr lang="en-US" dirty="0">
                <a:cs typeface="Times New Roman" pitchFamily="18" charset="0"/>
              </a:rPr>
              <a:t> </a:t>
            </a:r>
            <a:r>
              <a:rPr lang="en-US" dirty="0" err="1" smtClean="0">
                <a:cs typeface="Times New Roman" pitchFamily="18" charset="0"/>
              </a:rPr>
              <a:t>Vayiqra</a:t>
            </a:r>
            <a:r>
              <a:rPr lang="en-US" dirty="0" smtClean="0">
                <a:cs typeface="Times New Roman" pitchFamily="18" charset="0"/>
              </a:rPr>
              <a:t> </a:t>
            </a:r>
            <a:r>
              <a:rPr lang="en-US" dirty="0">
                <a:cs typeface="Times New Roman" pitchFamily="18" charset="0"/>
              </a:rPr>
              <a:t>(Leviticus) 11:47</a:t>
            </a:r>
            <a:endParaRPr lang="en-US" dirty="0"/>
          </a:p>
          <a:p>
            <a:pPr marL="0" indent="0">
              <a:buNone/>
            </a:pPr>
            <a:endParaRPr lang="en-US" dirty="0"/>
          </a:p>
        </p:txBody>
      </p:sp>
    </p:spTree>
    <p:extLst>
      <p:ext uri="{BB962C8B-B14F-4D97-AF65-F5344CB8AC3E}">
        <p14:creationId xmlns:p14="http://schemas.microsoft.com/office/powerpoint/2010/main" val="8233341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i="1" dirty="0" smtClean="0">
                <a:solidFill>
                  <a:schemeClr val="tx1">
                    <a:lumMod val="95000"/>
                    <a:lumOff val="5000"/>
                  </a:schemeClr>
                </a:solidFill>
              </a:rPr>
              <a:t>Rightly Dividing - Making Distinctions</a:t>
            </a:r>
            <a:endParaRPr lang="en-US" sz="4400" dirty="0"/>
          </a:p>
          <a:p>
            <a:pPr>
              <a:buNone/>
            </a:pPr>
            <a:r>
              <a:rPr lang="en-US" dirty="0" smtClean="0"/>
              <a:t>Again </a:t>
            </a:r>
            <a:r>
              <a:rPr lang="en-US" dirty="0"/>
              <a:t>the word of </a:t>
            </a:r>
            <a:r>
              <a:rPr lang="en-US" dirty="0" err="1"/>
              <a:t>Yehovah</a:t>
            </a:r>
            <a:r>
              <a:rPr lang="en-US" dirty="0"/>
              <a:t> came to me: "Son of man, say to the land, 'You are a land that has had no rain or showers in the day of wrath.'  There is a conspiracy of her princes within her like a roaring lion tearing its prey; they devour people, take treasures and precious things and make many widows within her. </a:t>
            </a:r>
            <a:endParaRPr lang="en-US" dirty="0">
              <a:cs typeface="Times New Roman" pitchFamily="18" charset="0"/>
            </a:endParaRPr>
          </a:p>
          <a:p>
            <a:pPr>
              <a:buNone/>
            </a:pPr>
            <a:r>
              <a:rPr lang="en-US" u="sng" dirty="0" smtClean="0"/>
              <a:t>Her </a:t>
            </a:r>
            <a:r>
              <a:rPr lang="en-US" u="sng" dirty="0"/>
              <a:t>priests do violence to my Torah and profane my holy things; they do not distinguish between the holy and the common; they teach that there is no difference between the unclean and the clean</a:t>
            </a:r>
            <a:r>
              <a:rPr lang="en-US" dirty="0"/>
              <a:t>; and </a:t>
            </a:r>
            <a:r>
              <a:rPr lang="en-US" u="sng" dirty="0"/>
              <a:t>they shut their eyes to the keeping of my Sabbaths</a:t>
            </a:r>
            <a:r>
              <a:rPr lang="en-US" dirty="0"/>
              <a:t>, so that I am profaned among them. (</a:t>
            </a:r>
            <a:r>
              <a:rPr lang="en-US" dirty="0" err="1"/>
              <a:t>Yechezqel</a:t>
            </a:r>
            <a:r>
              <a:rPr lang="en-US" dirty="0"/>
              <a:t> 22:23-26)</a:t>
            </a:r>
            <a:endParaRPr lang="en-US" dirty="0">
              <a:cs typeface="Times New Roman" pitchFamily="18" charset="0"/>
            </a:endParaRPr>
          </a:p>
          <a:p>
            <a:pPr marL="0" indent="0">
              <a:buNone/>
            </a:pPr>
            <a:endParaRPr lang="en-US" dirty="0"/>
          </a:p>
        </p:txBody>
      </p:sp>
    </p:spTree>
    <p:extLst>
      <p:ext uri="{BB962C8B-B14F-4D97-AF65-F5344CB8AC3E}">
        <p14:creationId xmlns:p14="http://schemas.microsoft.com/office/powerpoint/2010/main" val="20973960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solidFill>
                  <a:schemeClr val="tx1">
                    <a:lumMod val="95000"/>
                    <a:lumOff val="5000"/>
                  </a:schemeClr>
                </a:solidFill>
              </a:rPr>
              <a:t>The Word of Truth</a:t>
            </a:r>
          </a:p>
          <a:p>
            <a:pPr marL="0" indent="0">
              <a:buNone/>
            </a:pPr>
            <a:r>
              <a:rPr lang="en-US" dirty="0" smtClean="0"/>
              <a:t>I </a:t>
            </a:r>
            <a:r>
              <a:rPr lang="en-US" dirty="0"/>
              <a:t>have chosen the way of truth; I have set my heart on your laws</a:t>
            </a:r>
            <a:r>
              <a:rPr lang="en-US" dirty="0" smtClean="0"/>
              <a:t>. (Psalm 119:30)</a:t>
            </a:r>
            <a:endParaRPr lang="en-US" dirty="0"/>
          </a:p>
          <a:p>
            <a:pPr marL="0" indent="0">
              <a:buNone/>
            </a:pPr>
            <a:r>
              <a:rPr lang="en-US" dirty="0"/>
              <a:t>Do not snatch </a:t>
            </a:r>
            <a:r>
              <a:rPr lang="en-US" u="sng" dirty="0"/>
              <a:t>the word of </a:t>
            </a:r>
            <a:r>
              <a:rPr lang="en-US" u="sng" dirty="0" smtClean="0"/>
              <a:t>truth</a:t>
            </a:r>
            <a:r>
              <a:rPr lang="en-US" dirty="0" smtClean="0"/>
              <a:t> from </a:t>
            </a:r>
            <a:r>
              <a:rPr lang="en-US" dirty="0"/>
              <a:t>my mouth, for I have put my hope in your laws</a:t>
            </a:r>
            <a:r>
              <a:rPr lang="en-US" dirty="0" smtClean="0"/>
              <a:t>.</a:t>
            </a:r>
            <a:r>
              <a:rPr lang="en-US" dirty="0"/>
              <a:t> </a:t>
            </a:r>
            <a:r>
              <a:rPr lang="en-US" dirty="0" smtClean="0"/>
              <a:t>(Psalm 119:43)</a:t>
            </a:r>
          </a:p>
          <a:p>
            <a:pPr marL="0" indent="0">
              <a:buNone/>
            </a:pPr>
            <a:r>
              <a:rPr lang="en-US" dirty="0"/>
              <a:t>Sanctify them by the truth; </a:t>
            </a:r>
            <a:r>
              <a:rPr lang="en-US" u="sng" dirty="0"/>
              <a:t>your word is truth</a:t>
            </a:r>
            <a:r>
              <a:rPr lang="en-US" dirty="0" smtClean="0"/>
              <a:t>.</a:t>
            </a:r>
            <a:r>
              <a:rPr lang="en-US" dirty="0"/>
              <a:t> </a:t>
            </a:r>
            <a:r>
              <a:rPr lang="en-US" dirty="0" smtClean="0"/>
              <a:t>(4</a:t>
            </a:r>
            <a:r>
              <a:rPr lang="en-US" baseline="30000" dirty="0" smtClean="0"/>
              <a:t>th</a:t>
            </a:r>
            <a:r>
              <a:rPr lang="en-US" dirty="0" smtClean="0"/>
              <a:t> Gospel 17:17)</a:t>
            </a:r>
            <a:endParaRPr lang="en-US" dirty="0"/>
          </a:p>
        </p:txBody>
      </p:sp>
    </p:spTree>
    <p:extLst>
      <p:ext uri="{BB962C8B-B14F-4D97-AF65-F5344CB8AC3E}">
        <p14:creationId xmlns:p14="http://schemas.microsoft.com/office/powerpoint/2010/main" val="11357374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solidFill>
                  <a:schemeClr val="tx1">
                    <a:lumMod val="95000"/>
                    <a:lumOff val="5000"/>
                  </a:schemeClr>
                </a:solidFill>
              </a:rPr>
              <a:t>The Word of Truth</a:t>
            </a:r>
          </a:p>
          <a:p>
            <a:pPr marL="0" indent="0">
              <a:buNone/>
            </a:pPr>
            <a:r>
              <a:rPr lang="en-US" dirty="0" smtClean="0"/>
              <a:t>And </a:t>
            </a:r>
            <a:r>
              <a:rPr lang="en-US" dirty="0"/>
              <a:t>you also were included in Messiah when you heard </a:t>
            </a:r>
            <a:r>
              <a:rPr lang="en-US" u="sng" dirty="0"/>
              <a:t>the word of truth</a:t>
            </a:r>
            <a:r>
              <a:rPr lang="en-US" dirty="0"/>
              <a:t>, the gospel of your </a:t>
            </a:r>
            <a:r>
              <a:rPr lang="en-US" dirty="0" smtClean="0"/>
              <a:t>salvation. (Ephesians 1:13)</a:t>
            </a:r>
          </a:p>
          <a:p>
            <a:pPr marL="0" indent="0">
              <a:buNone/>
            </a:pPr>
            <a:r>
              <a:rPr lang="en-US" dirty="0"/>
              <a:t>He chose to give us birth through </a:t>
            </a:r>
            <a:r>
              <a:rPr lang="en-US" u="sng" dirty="0"/>
              <a:t>the word of truth</a:t>
            </a:r>
            <a:r>
              <a:rPr lang="en-US" dirty="0"/>
              <a:t>, that we might be a kind of </a:t>
            </a:r>
            <a:r>
              <a:rPr lang="en-US" dirty="0" err="1"/>
              <a:t>firstfruits</a:t>
            </a:r>
            <a:r>
              <a:rPr lang="en-US" dirty="0"/>
              <a:t> of all he created</a:t>
            </a:r>
            <a:r>
              <a:rPr lang="en-US" dirty="0" smtClean="0"/>
              <a:t>. (James 1:18)</a:t>
            </a:r>
            <a:endParaRPr lang="en-US" dirty="0"/>
          </a:p>
          <a:p>
            <a:pPr marL="0" indent="0">
              <a:buNone/>
            </a:pPr>
            <a:endParaRPr lang="en-US" dirty="0"/>
          </a:p>
        </p:txBody>
      </p:sp>
    </p:spTree>
    <p:extLst>
      <p:ext uri="{BB962C8B-B14F-4D97-AF65-F5344CB8AC3E}">
        <p14:creationId xmlns:p14="http://schemas.microsoft.com/office/powerpoint/2010/main" val="15813735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3900" i="1" dirty="0" smtClean="0">
                <a:solidFill>
                  <a:schemeClr val="tx1">
                    <a:lumMod val="95000"/>
                    <a:lumOff val="5000"/>
                  </a:schemeClr>
                </a:solidFill>
              </a:rPr>
              <a:t>The Word of Truth</a:t>
            </a:r>
          </a:p>
          <a:p>
            <a:pPr marL="0" indent="0">
              <a:buNone/>
            </a:pPr>
            <a:r>
              <a:rPr lang="en-US" dirty="0" smtClean="0"/>
              <a:t>For </a:t>
            </a:r>
            <a:r>
              <a:rPr lang="en-US" dirty="0"/>
              <a:t>the word of Elohim is living and active. Sharper than any double-edged sword, it penetrates even to dividing soul and spirit, joints and marrow; it judges the thoughts and attitudes of the heart.</a:t>
            </a:r>
          </a:p>
          <a:p>
            <a:pPr marL="0" indent="0">
              <a:buNone/>
            </a:pPr>
            <a:r>
              <a:rPr lang="en-US" dirty="0" smtClean="0"/>
              <a:t>Nothing </a:t>
            </a:r>
            <a:r>
              <a:rPr lang="en-US" dirty="0"/>
              <a:t>in all creation is hidden from Elohim's sight. Everything is uncovered and laid bare before the eyes of him to whom we must give account</a:t>
            </a:r>
            <a:r>
              <a:rPr lang="en-US" dirty="0" smtClean="0"/>
              <a:t>. (Hebrews 4:12-13)</a:t>
            </a:r>
            <a:endParaRPr lang="en-US" dirty="0"/>
          </a:p>
          <a:p>
            <a:pPr marL="0" indent="0">
              <a:buNone/>
            </a:pPr>
            <a:endParaRPr lang="en-US" dirty="0"/>
          </a:p>
        </p:txBody>
      </p:sp>
    </p:spTree>
    <p:extLst>
      <p:ext uri="{BB962C8B-B14F-4D97-AF65-F5344CB8AC3E}">
        <p14:creationId xmlns:p14="http://schemas.microsoft.com/office/powerpoint/2010/main" val="39693787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600" i="1" dirty="0" smtClean="0">
                <a:solidFill>
                  <a:schemeClr val="tx1">
                    <a:lumMod val="95000"/>
                    <a:lumOff val="5000"/>
                  </a:schemeClr>
                </a:solidFill>
              </a:rPr>
              <a:t>What Does an Approved Workman Look Like?</a:t>
            </a:r>
          </a:p>
          <a:p>
            <a:pPr marL="0" indent="0">
              <a:buNone/>
            </a:pPr>
            <a:r>
              <a:rPr lang="en-US" dirty="0"/>
              <a:t>Blessed is the man who does not walk in the counsel of the wicked or stand in the way of sinners or sit in the seat of mockers.</a:t>
            </a:r>
          </a:p>
          <a:p>
            <a:pPr marL="0" indent="0">
              <a:buNone/>
            </a:pPr>
            <a:r>
              <a:rPr lang="en-US" dirty="0" smtClean="0"/>
              <a:t>But </a:t>
            </a:r>
            <a:r>
              <a:rPr lang="en-US" dirty="0"/>
              <a:t>his delight is in the law of Yahuwah, and on his law he meditates day and night.</a:t>
            </a:r>
          </a:p>
          <a:p>
            <a:pPr marL="0" indent="0">
              <a:buNone/>
            </a:pPr>
            <a:r>
              <a:rPr lang="en-US" dirty="0" smtClean="0"/>
              <a:t>He </a:t>
            </a:r>
            <a:r>
              <a:rPr lang="en-US" dirty="0"/>
              <a:t>is like a tree planted by streams of water, which yields its fruit in season and whose leaf does not wither. Whatever he does prospers.</a:t>
            </a:r>
          </a:p>
          <a:p>
            <a:pPr marL="0" indent="0">
              <a:buNone/>
            </a:pPr>
            <a:r>
              <a:rPr lang="en-US" dirty="0" smtClean="0"/>
              <a:t>Not </a:t>
            </a:r>
            <a:r>
              <a:rPr lang="en-US" dirty="0"/>
              <a:t>so the wicked! They are like chaff that the wind blows away.</a:t>
            </a:r>
          </a:p>
          <a:p>
            <a:pPr marL="0" indent="0">
              <a:buNone/>
            </a:pPr>
            <a:r>
              <a:rPr lang="en-US" dirty="0" smtClean="0"/>
              <a:t>Therefore </a:t>
            </a:r>
            <a:r>
              <a:rPr lang="en-US" dirty="0"/>
              <a:t>the wicked will not stand in the judgment, nor sinners in the assembly of the righteous.</a:t>
            </a:r>
          </a:p>
          <a:p>
            <a:pPr marL="0" indent="0">
              <a:buNone/>
            </a:pPr>
            <a:r>
              <a:rPr lang="en-US" dirty="0" smtClean="0"/>
              <a:t>For </a:t>
            </a:r>
            <a:r>
              <a:rPr lang="en-US" dirty="0"/>
              <a:t>Yahuwah watches over the way of the righteous, but the way of the wicked will perish</a:t>
            </a:r>
            <a:r>
              <a:rPr lang="en-US" dirty="0" smtClean="0"/>
              <a:t>. (Psalm 1)</a:t>
            </a:r>
            <a:endParaRPr lang="en-US" dirty="0"/>
          </a:p>
          <a:p>
            <a:pPr marL="0" indent="0">
              <a:buNone/>
            </a:pPr>
            <a:endParaRPr lang="en-US" dirty="0"/>
          </a:p>
        </p:txBody>
      </p:sp>
    </p:spTree>
    <p:extLst>
      <p:ext uri="{BB962C8B-B14F-4D97-AF65-F5344CB8AC3E}">
        <p14:creationId xmlns:p14="http://schemas.microsoft.com/office/powerpoint/2010/main" val="26912090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Psalm 15</a:t>
            </a:r>
          </a:p>
          <a:p>
            <a:pPr marL="0" indent="0">
              <a:buNone/>
            </a:pPr>
            <a:r>
              <a:rPr lang="en-US" dirty="0" smtClean="0"/>
              <a:t>A </a:t>
            </a:r>
            <a:r>
              <a:rPr lang="en-US" dirty="0"/>
              <a:t>psalm of David. Yahuwah, who may dwell in your sanctuary? Who may live on your holy </a:t>
            </a:r>
            <a:r>
              <a:rPr lang="en-US" dirty="0" smtClean="0"/>
              <a:t>hill? He </a:t>
            </a:r>
            <a:r>
              <a:rPr lang="en-US" dirty="0"/>
              <a:t>whose walk is blameless and who does what is righteous, who speaks the truth from his </a:t>
            </a:r>
            <a:r>
              <a:rPr lang="en-US" dirty="0" smtClean="0"/>
              <a:t>heart </a:t>
            </a:r>
            <a:r>
              <a:rPr lang="en-US" dirty="0"/>
              <a:t>and has no slander on his tongue, who does his neighbor no wrong and casts no slur on his fellowman</a:t>
            </a:r>
            <a:r>
              <a:rPr lang="en-US" dirty="0" smtClean="0"/>
              <a:t>, </a:t>
            </a:r>
            <a:r>
              <a:rPr lang="en-US" dirty="0"/>
              <a:t>who despises a vile man but honors those who fear Yahuwah, who keeps his oath even when it hurts</a:t>
            </a:r>
            <a:r>
              <a:rPr lang="en-US" dirty="0" smtClean="0"/>
              <a:t>, </a:t>
            </a:r>
            <a:r>
              <a:rPr lang="en-US" dirty="0"/>
              <a:t>who lends his money without usury and does not accept a bribe against the innocent. He who does these things will never be shaken.</a:t>
            </a:r>
          </a:p>
        </p:txBody>
      </p:sp>
    </p:spTree>
    <p:extLst>
      <p:ext uri="{BB962C8B-B14F-4D97-AF65-F5344CB8AC3E}">
        <p14:creationId xmlns:p14="http://schemas.microsoft.com/office/powerpoint/2010/main" val="27704595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u="sng" dirty="0"/>
              <a:t>He whose walk is blameless and who does what is righteous</a:t>
            </a:r>
            <a:endParaRPr lang="en-US" i="1" dirty="0" smtClean="0">
              <a:solidFill>
                <a:schemeClr val="tx1">
                  <a:lumMod val="95000"/>
                  <a:lumOff val="5000"/>
                </a:schemeClr>
              </a:solidFill>
            </a:endParaRPr>
          </a:p>
          <a:p>
            <a:pPr marL="0" indent="0" algn="ctr">
              <a:buNone/>
            </a:pPr>
            <a:r>
              <a:rPr lang="en-US" sz="3600" i="1" dirty="0" smtClean="0">
                <a:solidFill>
                  <a:schemeClr val="tx1">
                    <a:lumMod val="95000"/>
                    <a:lumOff val="5000"/>
                  </a:schemeClr>
                </a:solidFill>
              </a:rPr>
              <a:t>Is it Possible to be Blameless?</a:t>
            </a:r>
            <a:endParaRPr lang="en-US" sz="3600" i="1" dirty="0">
              <a:solidFill>
                <a:schemeClr val="tx1">
                  <a:lumMod val="95000"/>
                  <a:lumOff val="5000"/>
                </a:schemeClr>
              </a:solidFill>
            </a:endParaRPr>
          </a:p>
          <a:p>
            <a:pPr marL="0" indent="0">
              <a:buNone/>
            </a:pPr>
            <a:r>
              <a:rPr lang="en-US" dirty="0" smtClean="0"/>
              <a:t>Heb.</a:t>
            </a:r>
            <a:r>
              <a:rPr lang="en-US" dirty="0" smtClean="0">
                <a:latin typeface="Times New Roman" panose="02020603050405020304" pitchFamily="18" charset="0"/>
              </a:rPr>
              <a:t> </a:t>
            </a:r>
            <a:r>
              <a:rPr lang="en-US" sz="4400" dirty="0">
                <a:latin typeface="Bwhebb" panose="00000400000000000000" pitchFamily="2" charset="0"/>
              </a:rPr>
              <a:t>~</a:t>
            </a:r>
            <a:r>
              <a:rPr lang="en-US" sz="4400" dirty="0" err="1">
                <a:latin typeface="Bwhebb" panose="00000400000000000000" pitchFamily="2" charset="0"/>
              </a:rPr>
              <a:t>ymiîT</a:t>
            </a:r>
            <a:r>
              <a:rPr lang="en-US" sz="4400" dirty="0">
                <a:latin typeface="Bwhebb" panose="00000400000000000000" pitchFamily="2" charset="0"/>
              </a:rPr>
              <a:t>'</a:t>
            </a:r>
            <a:r>
              <a:rPr lang="en-US" dirty="0" smtClean="0"/>
              <a:t> (</a:t>
            </a:r>
            <a:r>
              <a:rPr lang="en-US" dirty="0" err="1" smtClean="0"/>
              <a:t>tamim</a:t>
            </a:r>
            <a:r>
              <a:rPr lang="en-US" dirty="0" smtClean="0"/>
              <a:t>) - </a:t>
            </a:r>
            <a:r>
              <a:rPr lang="en-US" b="1" dirty="0"/>
              <a:t>1. </a:t>
            </a:r>
            <a:r>
              <a:rPr lang="en-US" i="1" dirty="0"/>
              <a:t>complete</a:t>
            </a:r>
            <a:r>
              <a:rPr lang="en-US" dirty="0"/>
              <a:t>, </a:t>
            </a:r>
            <a:r>
              <a:rPr lang="en-US" i="1" dirty="0"/>
              <a:t>whole</a:t>
            </a:r>
            <a:r>
              <a:rPr lang="en-US" dirty="0"/>
              <a:t>, </a:t>
            </a:r>
            <a:r>
              <a:rPr lang="en-US" i="1" dirty="0"/>
              <a:t>entire</a:t>
            </a:r>
            <a:r>
              <a:rPr lang="en-US" dirty="0"/>
              <a:t>. </a:t>
            </a:r>
            <a:r>
              <a:rPr lang="en-US" b="1" dirty="0"/>
              <a:t>2. </a:t>
            </a:r>
            <a:r>
              <a:rPr lang="en-US" i="1" dirty="0"/>
              <a:t>whole</a:t>
            </a:r>
            <a:r>
              <a:rPr lang="en-US" dirty="0"/>
              <a:t>, </a:t>
            </a:r>
            <a:r>
              <a:rPr lang="en-US" i="1" dirty="0"/>
              <a:t>sound</a:t>
            </a:r>
            <a:r>
              <a:rPr lang="en-US" dirty="0"/>
              <a:t>, </a:t>
            </a:r>
            <a:r>
              <a:rPr lang="en-US" i="1" dirty="0"/>
              <a:t>healthful</a:t>
            </a:r>
            <a:r>
              <a:rPr lang="en-US" dirty="0"/>
              <a:t>, of men; </a:t>
            </a:r>
            <a:r>
              <a:rPr lang="en-US" dirty="0" smtClean="0"/>
              <a:t>usu</a:t>
            </a:r>
            <a:r>
              <a:rPr lang="en-US" dirty="0"/>
              <a:t>. of </a:t>
            </a:r>
            <a:r>
              <a:rPr lang="en-US" dirty="0" err="1"/>
              <a:t>sacrif</a:t>
            </a:r>
            <a:r>
              <a:rPr lang="en-US" dirty="0"/>
              <a:t>. animals. </a:t>
            </a:r>
            <a:r>
              <a:rPr lang="en-US" b="1" dirty="0"/>
              <a:t>3. </a:t>
            </a:r>
            <a:r>
              <a:rPr lang="en-US" i="1" dirty="0"/>
              <a:t>complete</a:t>
            </a:r>
            <a:r>
              <a:rPr lang="en-US" dirty="0"/>
              <a:t>, </a:t>
            </a:r>
            <a:r>
              <a:rPr lang="en-US" i="1" dirty="0"/>
              <a:t>entire</a:t>
            </a:r>
            <a:r>
              <a:rPr lang="en-US" dirty="0"/>
              <a:t>, of time: day; year; </a:t>
            </a:r>
            <a:r>
              <a:rPr lang="en-US" dirty="0" err="1"/>
              <a:t>sabbaths</a:t>
            </a:r>
            <a:r>
              <a:rPr lang="en-US" dirty="0"/>
              <a:t>. </a:t>
            </a:r>
            <a:r>
              <a:rPr lang="en-US" b="1" dirty="0"/>
              <a:t>4. </a:t>
            </a:r>
            <a:r>
              <a:rPr lang="en-US" i="1" dirty="0"/>
              <a:t>sound</a:t>
            </a:r>
            <a:r>
              <a:rPr lang="en-US" dirty="0"/>
              <a:t>, </a:t>
            </a:r>
            <a:r>
              <a:rPr lang="en-US" i="1" dirty="0"/>
              <a:t>wholesome</a:t>
            </a:r>
            <a:r>
              <a:rPr lang="en-US" dirty="0"/>
              <a:t>, </a:t>
            </a:r>
            <a:r>
              <a:rPr lang="en-US" i="1" dirty="0"/>
              <a:t>unimpaired</a:t>
            </a:r>
            <a:r>
              <a:rPr lang="en-US" dirty="0"/>
              <a:t>, </a:t>
            </a:r>
            <a:r>
              <a:rPr lang="en-US" i="1" dirty="0"/>
              <a:t>innocent</a:t>
            </a:r>
            <a:r>
              <a:rPr lang="en-US" dirty="0"/>
              <a:t>, </a:t>
            </a:r>
            <a:r>
              <a:rPr lang="en-US" i="1" dirty="0"/>
              <a:t>having </a:t>
            </a:r>
            <a:r>
              <a:rPr lang="en-US" i="1" dirty="0" smtClean="0"/>
              <a:t>integrity</a:t>
            </a:r>
            <a:endParaRPr lang="en-US" dirty="0"/>
          </a:p>
        </p:txBody>
      </p:sp>
    </p:spTree>
    <p:extLst>
      <p:ext uri="{BB962C8B-B14F-4D97-AF65-F5344CB8AC3E}">
        <p14:creationId xmlns:p14="http://schemas.microsoft.com/office/powerpoint/2010/main" val="30633904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Noah was Blameless</a:t>
            </a:r>
            <a:endParaRPr lang="en-US" sz="3600" i="1" dirty="0">
              <a:solidFill>
                <a:schemeClr val="tx1">
                  <a:lumMod val="95000"/>
                  <a:lumOff val="5000"/>
                </a:schemeClr>
              </a:solidFill>
            </a:endParaRPr>
          </a:p>
          <a:p>
            <a:pPr marL="0" indent="0">
              <a:buNone/>
            </a:pPr>
            <a:r>
              <a:rPr lang="en-US" dirty="0"/>
              <a:t>This is the account of Noah. Noah was a righteous man, blameless among the people of his time, and he walked with Elohim</a:t>
            </a:r>
            <a:r>
              <a:rPr lang="en-US" dirty="0" smtClean="0"/>
              <a:t>. (Genesis 6:9)</a:t>
            </a:r>
            <a:endParaRPr lang="en-US" dirty="0"/>
          </a:p>
        </p:txBody>
      </p:sp>
    </p:spTree>
    <p:extLst>
      <p:ext uri="{BB962C8B-B14F-4D97-AF65-F5344CB8AC3E}">
        <p14:creationId xmlns:p14="http://schemas.microsoft.com/office/powerpoint/2010/main" val="14382569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err="1" smtClean="0">
                <a:solidFill>
                  <a:schemeClr val="tx1">
                    <a:lumMod val="95000"/>
                    <a:lumOff val="5000"/>
                  </a:schemeClr>
                </a:solidFill>
              </a:rPr>
              <a:t>Avram</a:t>
            </a:r>
            <a:r>
              <a:rPr lang="en-US" sz="3600" i="1" dirty="0" smtClean="0">
                <a:solidFill>
                  <a:schemeClr val="tx1">
                    <a:lumMod val="95000"/>
                    <a:lumOff val="5000"/>
                  </a:schemeClr>
                </a:solidFill>
              </a:rPr>
              <a:t> was Blameless</a:t>
            </a:r>
            <a:endParaRPr lang="en-US" sz="3600" i="1" dirty="0">
              <a:solidFill>
                <a:schemeClr val="tx1">
                  <a:lumMod val="95000"/>
                  <a:lumOff val="5000"/>
                </a:schemeClr>
              </a:solidFill>
            </a:endParaRPr>
          </a:p>
          <a:p>
            <a:pPr marL="0" indent="0">
              <a:buNone/>
            </a:pPr>
            <a:r>
              <a:rPr lang="en-US" dirty="0"/>
              <a:t>When </a:t>
            </a:r>
            <a:r>
              <a:rPr lang="en-US" dirty="0" err="1"/>
              <a:t>Avram</a:t>
            </a:r>
            <a:r>
              <a:rPr lang="en-US" dirty="0"/>
              <a:t> was ninety-nine years old, Yahuwah appeared to him and said, "I am Elohim Almighty; walk before me and be blameless.</a:t>
            </a:r>
          </a:p>
        </p:txBody>
      </p:sp>
    </p:spTree>
    <p:extLst>
      <p:ext uri="{BB962C8B-B14F-4D97-AF65-F5344CB8AC3E}">
        <p14:creationId xmlns:p14="http://schemas.microsoft.com/office/powerpoint/2010/main" val="40461341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Job was Blameless</a:t>
            </a:r>
            <a:endParaRPr lang="en-US" sz="3600" i="1" dirty="0">
              <a:solidFill>
                <a:schemeClr val="tx1">
                  <a:lumMod val="95000"/>
                  <a:lumOff val="5000"/>
                </a:schemeClr>
              </a:solidFill>
            </a:endParaRPr>
          </a:p>
          <a:p>
            <a:pPr marL="0" indent="0">
              <a:buNone/>
            </a:pPr>
            <a:r>
              <a:rPr lang="en-US" dirty="0"/>
              <a:t>In the land of </a:t>
            </a:r>
            <a:r>
              <a:rPr lang="en-US" dirty="0" err="1"/>
              <a:t>Uz</a:t>
            </a:r>
            <a:r>
              <a:rPr lang="en-US" dirty="0"/>
              <a:t> there lived a man whose name was Job. This man was blameless and upright; he feared Elohim and shunned evil</a:t>
            </a:r>
            <a:r>
              <a:rPr lang="en-US" dirty="0" smtClean="0"/>
              <a:t>. (Job 1:1)</a:t>
            </a:r>
            <a:endParaRPr lang="en-US" dirty="0"/>
          </a:p>
          <a:p>
            <a:pPr marL="0" indent="0">
              <a:buNone/>
            </a:pPr>
            <a:r>
              <a:rPr lang="en-US" dirty="0"/>
              <a:t>Then Yahuwah said to Satan, "Have you considered my servant Job? There is no one on earth like him; he is blameless and upright, a man who fears Elohim and shuns evil</a:t>
            </a:r>
            <a:r>
              <a:rPr lang="en-US" dirty="0" smtClean="0"/>
              <a:t>.“(Job 1:8)</a:t>
            </a:r>
            <a:endParaRPr lang="en-US" dirty="0"/>
          </a:p>
        </p:txBody>
      </p:sp>
    </p:spTree>
    <p:extLst>
      <p:ext uri="{BB962C8B-B14F-4D97-AF65-F5344CB8AC3E}">
        <p14:creationId xmlns:p14="http://schemas.microsoft.com/office/powerpoint/2010/main" val="10413096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Zechariah and Elizabeth were Blameless</a:t>
            </a:r>
            <a:endParaRPr lang="en-US" sz="3600" i="1" dirty="0">
              <a:solidFill>
                <a:schemeClr val="tx1">
                  <a:lumMod val="95000"/>
                  <a:lumOff val="5000"/>
                </a:schemeClr>
              </a:solidFill>
            </a:endParaRPr>
          </a:p>
          <a:p>
            <a:pPr marL="0" indent="0">
              <a:buNone/>
            </a:pPr>
            <a:r>
              <a:rPr lang="en-US" baseline="30000" dirty="0"/>
              <a:t>5</a:t>
            </a:r>
            <a:r>
              <a:rPr lang="en-US" dirty="0"/>
              <a:t> In the time of Herod king of </a:t>
            </a:r>
            <a:r>
              <a:rPr lang="en-US" dirty="0" err="1"/>
              <a:t>Yehudah</a:t>
            </a:r>
            <a:r>
              <a:rPr lang="en-US" dirty="0"/>
              <a:t> there was a priest named Zechariah, who belonged to the priestly division of </a:t>
            </a:r>
            <a:r>
              <a:rPr lang="en-US" dirty="0" err="1"/>
              <a:t>Abiyah</a:t>
            </a:r>
            <a:r>
              <a:rPr lang="en-US" dirty="0"/>
              <a:t>; his wife Elizabeth was also a descendant of </a:t>
            </a:r>
            <a:r>
              <a:rPr lang="en-US" dirty="0" err="1"/>
              <a:t>Aharon</a:t>
            </a:r>
            <a:r>
              <a:rPr lang="en-US" dirty="0"/>
              <a:t>.</a:t>
            </a:r>
          </a:p>
          <a:p>
            <a:pPr marL="0" indent="0">
              <a:buNone/>
            </a:pPr>
            <a:r>
              <a:rPr lang="en-US" baseline="30000" dirty="0" smtClean="0"/>
              <a:t>6</a:t>
            </a:r>
            <a:r>
              <a:rPr lang="en-US" dirty="0" smtClean="0"/>
              <a:t> </a:t>
            </a:r>
            <a:r>
              <a:rPr lang="en-US" dirty="0"/>
              <a:t>Both of them were upright in the sight of Elohim, observing all Yahuwah's commandments and regulations blamelessly</a:t>
            </a:r>
            <a:r>
              <a:rPr lang="en-US" dirty="0" smtClean="0"/>
              <a:t>. (Luke 1)</a:t>
            </a:r>
            <a:endParaRPr lang="en-US" dirty="0"/>
          </a:p>
        </p:txBody>
      </p:sp>
    </p:spTree>
    <p:extLst>
      <p:ext uri="{BB962C8B-B14F-4D97-AF65-F5344CB8AC3E}">
        <p14:creationId xmlns:p14="http://schemas.microsoft.com/office/powerpoint/2010/main" val="5949081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Blameless</a:t>
            </a:r>
            <a:endParaRPr lang="en-US" sz="3600" i="1" dirty="0">
              <a:solidFill>
                <a:schemeClr val="tx1">
                  <a:lumMod val="95000"/>
                  <a:lumOff val="5000"/>
                </a:schemeClr>
              </a:solidFill>
            </a:endParaRPr>
          </a:p>
          <a:p>
            <a:pPr marL="0" indent="0">
              <a:buNone/>
            </a:pPr>
            <a:r>
              <a:rPr lang="en-US" dirty="0" smtClean="0"/>
              <a:t>Religion </a:t>
            </a:r>
            <a:r>
              <a:rPr lang="en-US" dirty="0"/>
              <a:t>that Elohim our Father accepts as pure and faultless is this: to look after orphans and widows in their distress and to keep oneself from being polluted by the world</a:t>
            </a:r>
            <a:r>
              <a:rPr lang="en-US" dirty="0" smtClean="0"/>
              <a:t>. (James 1:27)</a:t>
            </a:r>
            <a:endParaRPr lang="en-US" dirty="0"/>
          </a:p>
        </p:txBody>
      </p:sp>
    </p:spTree>
    <p:extLst>
      <p:ext uri="{BB962C8B-B14F-4D97-AF65-F5344CB8AC3E}">
        <p14:creationId xmlns:p14="http://schemas.microsoft.com/office/powerpoint/2010/main" val="39072311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3600" i="1" dirty="0" smtClean="0">
                <a:solidFill>
                  <a:schemeClr val="tx1">
                    <a:lumMod val="95000"/>
                    <a:lumOff val="5000"/>
                  </a:schemeClr>
                </a:solidFill>
              </a:rPr>
              <a:t>From Psalm 15</a:t>
            </a:r>
            <a:endParaRPr lang="en-US" sz="3600" i="1" dirty="0">
              <a:solidFill>
                <a:schemeClr val="tx1">
                  <a:lumMod val="95000"/>
                  <a:lumOff val="5000"/>
                </a:schemeClr>
              </a:solidFill>
            </a:endParaRPr>
          </a:p>
          <a:p>
            <a:pPr marL="0" indent="0">
              <a:buNone/>
            </a:pPr>
            <a:r>
              <a:rPr lang="en-US" u="sng" dirty="0"/>
              <a:t>who speaks the truth from his heart and has no </a:t>
            </a:r>
            <a:r>
              <a:rPr lang="en-US" u="sng" dirty="0" smtClean="0"/>
              <a:t>slander </a:t>
            </a:r>
            <a:r>
              <a:rPr lang="en-US" u="sng" dirty="0"/>
              <a:t>on his </a:t>
            </a:r>
            <a:r>
              <a:rPr lang="en-US" u="sng" dirty="0" smtClean="0"/>
              <a:t>tongue</a:t>
            </a:r>
          </a:p>
          <a:p>
            <a:pPr marL="0" indent="0">
              <a:buNone/>
            </a:pPr>
            <a:r>
              <a:rPr lang="en-US" dirty="0"/>
              <a:t>I have not spoken in secret, from somewhere in a land of darkness; I have not said to </a:t>
            </a:r>
            <a:r>
              <a:rPr lang="en-US" dirty="0" err="1"/>
              <a:t>Ya'acov's</a:t>
            </a:r>
            <a:r>
              <a:rPr lang="en-US" dirty="0"/>
              <a:t> descendants, 'Seek me in vain.' I, Yahuwah, speak the truth; I declare what is right</a:t>
            </a:r>
            <a:r>
              <a:rPr lang="en-US" dirty="0" smtClean="0"/>
              <a:t>. (Isaiah 45:19)</a:t>
            </a:r>
          </a:p>
          <a:p>
            <a:pPr marL="0" indent="0">
              <a:buNone/>
            </a:pPr>
            <a:r>
              <a:rPr lang="en-US" dirty="0"/>
              <a:t>"'Do not go about spreading slander among your people</a:t>
            </a:r>
            <a:r>
              <a:rPr lang="en-US" dirty="0" smtClean="0"/>
              <a:t>. (</a:t>
            </a:r>
            <a:r>
              <a:rPr lang="en-US" dirty="0" err="1" smtClean="0"/>
              <a:t>Vayiqra</a:t>
            </a:r>
            <a:r>
              <a:rPr lang="en-US" dirty="0" smtClean="0"/>
              <a:t> [Leviticus] 19:16)</a:t>
            </a:r>
            <a:endParaRPr lang="en-US" u="sng" dirty="0"/>
          </a:p>
        </p:txBody>
      </p:sp>
    </p:spTree>
    <p:extLst>
      <p:ext uri="{BB962C8B-B14F-4D97-AF65-F5344CB8AC3E}">
        <p14:creationId xmlns:p14="http://schemas.microsoft.com/office/powerpoint/2010/main" val="40501054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From Psalm 15</a:t>
            </a:r>
            <a:endParaRPr lang="en-US" sz="3600" i="1" dirty="0">
              <a:solidFill>
                <a:schemeClr val="tx1">
                  <a:lumMod val="95000"/>
                  <a:lumOff val="5000"/>
                </a:schemeClr>
              </a:solidFill>
            </a:endParaRPr>
          </a:p>
          <a:p>
            <a:pPr marL="0" indent="0">
              <a:buNone/>
            </a:pPr>
            <a:r>
              <a:rPr lang="en-US" u="sng" dirty="0"/>
              <a:t>who does his neighbor no wrong and casts no slur on his fellowman </a:t>
            </a:r>
            <a:endParaRPr lang="en-US" u="sng" dirty="0" smtClean="0"/>
          </a:p>
          <a:p>
            <a:pPr marL="0" indent="0">
              <a:buNone/>
            </a:pPr>
            <a:r>
              <a:rPr lang="en-US" dirty="0"/>
              <a:t>"'Do not defraud your neighbor or rob him</a:t>
            </a:r>
            <a:r>
              <a:rPr lang="en-US" dirty="0" smtClean="0"/>
              <a:t>.” (</a:t>
            </a:r>
            <a:r>
              <a:rPr lang="en-US" dirty="0" err="1" smtClean="0"/>
              <a:t>Vayiqra</a:t>
            </a:r>
            <a:r>
              <a:rPr lang="en-US" dirty="0" smtClean="0"/>
              <a:t> [Leviticus] 19:13)</a:t>
            </a:r>
          </a:p>
          <a:p>
            <a:pPr marL="0" indent="0">
              <a:buNone/>
            </a:pPr>
            <a:r>
              <a:rPr lang="en-US" dirty="0"/>
              <a:t>"'Do not pervert justice; </a:t>
            </a:r>
          </a:p>
        </p:txBody>
      </p:sp>
    </p:spTree>
    <p:extLst>
      <p:ext uri="{BB962C8B-B14F-4D97-AF65-F5344CB8AC3E}">
        <p14:creationId xmlns:p14="http://schemas.microsoft.com/office/powerpoint/2010/main" val="17587867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From Psalm 15</a:t>
            </a:r>
            <a:endParaRPr lang="en-US" sz="3600" i="1" dirty="0">
              <a:solidFill>
                <a:schemeClr val="tx1">
                  <a:lumMod val="95000"/>
                  <a:lumOff val="5000"/>
                </a:schemeClr>
              </a:solidFill>
            </a:endParaRPr>
          </a:p>
          <a:p>
            <a:pPr marL="0" indent="0">
              <a:buNone/>
            </a:pPr>
            <a:r>
              <a:rPr lang="en-US" u="sng" dirty="0"/>
              <a:t>who despises a vile man but honors those who fear Yahuwah</a:t>
            </a:r>
            <a:r>
              <a:rPr lang="en-US" dirty="0"/>
              <a:t> </a:t>
            </a:r>
            <a:r>
              <a:rPr lang="en-US" dirty="0" smtClean="0"/>
              <a:t>– “judging righteously”</a:t>
            </a:r>
          </a:p>
          <a:p>
            <a:pPr marL="0" indent="0">
              <a:buNone/>
            </a:pPr>
            <a:r>
              <a:rPr lang="en-US" u="sng" dirty="0"/>
              <a:t>who keeps his oath even when it hurts, who lends his money without usury and does not accept a bribe against the </a:t>
            </a:r>
            <a:r>
              <a:rPr lang="en-US" u="sng" dirty="0" smtClean="0"/>
              <a:t>innocent</a:t>
            </a:r>
          </a:p>
          <a:p>
            <a:pPr marL="0" indent="0">
              <a:buNone/>
            </a:pPr>
            <a:r>
              <a:rPr lang="en-US" dirty="0" smtClean="0"/>
              <a:t>“do </a:t>
            </a:r>
            <a:r>
              <a:rPr lang="en-US" dirty="0"/>
              <a:t>not show partiality to the poor or favoritism to the great, but judge your neighbor fairly.” </a:t>
            </a:r>
            <a:r>
              <a:rPr lang="en-US" dirty="0" smtClean="0"/>
              <a:t>(Lev 19:16</a:t>
            </a:r>
            <a:r>
              <a:rPr lang="en-US" dirty="0"/>
              <a:t>)</a:t>
            </a:r>
          </a:p>
          <a:p>
            <a:pPr marL="0" indent="0">
              <a:buNone/>
            </a:pPr>
            <a:endParaRPr lang="en-US" b="1" u="sng" dirty="0"/>
          </a:p>
        </p:txBody>
      </p:sp>
    </p:spTree>
    <p:extLst>
      <p:ext uri="{BB962C8B-B14F-4D97-AF65-F5344CB8AC3E}">
        <p14:creationId xmlns:p14="http://schemas.microsoft.com/office/powerpoint/2010/main" val="41707143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Qualifications for an </a:t>
            </a:r>
            <a:r>
              <a:rPr lang="en-US" sz="3600" i="1" dirty="0">
                <a:solidFill>
                  <a:schemeClr val="tx1">
                    <a:lumMod val="95000"/>
                    <a:lumOff val="5000"/>
                  </a:schemeClr>
                </a:solidFill>
              </a:rPr>
              <a:t>Elder (Overseer)</a:t>
            </a:r>
          </a:p>
          <a:p>
            <a:pPr marL="0" indent="0">
              <a:buNone/>
            </a:pPr>
            <a:r>
              <a:rPr lang="en-US" dirty="0" smtClean="0"/>
              <a:t>Here </a:t>
            </a:r>
            <a:r>
              <a:rPr lang="en-US" dirty="0"/>
              <a:t>is a trustworthy saying: If anyone sets his heart on being an overseer, he desires a noble </a:t>
            </a:r>
            <a:r>
              <a:rPr lang="en-US" dirty="0" smtClean="0"/>
              <a:t>task</a:t>
            </a:r>
            <a:r>
              <a:rPr lang="en-US" dirty="0" smtClean="0"/>
              <a:t>. (</a:t>
            </a:r>
            <a:r>
              <a:rPr lang="en-US" dirty="0" smtClean="0"/>
              <a:t>1 Timothy </a:t>
            </a:r>
            <a:r>
              <a:rPr lang="en-US" dirty="0" smtClean="0"/>
              <a:t>3:1)</a:t>
            </a:r>
          </a:p>
          <a:p>
            <a:pPr marL="0" indent="0">
              <a:buNone/>
            </a:pPr>
            <a:r>
              <a:rPr lang="en-US" b="1" dirty="0"/>
              <a:t> </a:t>
            </a:r>
            <a:r>
              <a:rPr lang="en-US" b="1" dirty="0" err="1">
                <a:latin typeface="Bwgrkn" panose="00000400000000000000" pitchFamily="2" charset="0"/>
              </a:rPr>
              <a:t>evpi,skopoj</a:t>
            </a:r>
            <a:r>
              <a:rPr lang="en-US" dirty="0"/>
              <a:t>, </a:t>
            </a:r>
            <a:r>
              <a:rPr lang="en-US" dirty="0" smtClean="0"/>
              <a:t>(</a:t>
            </a:r>
            <a:r>
              <a:rPr lang="en-US" dirty="0" err="1" smtClean="0"/>
              <a:t>episkopos</a:t>
            </a:r>
            <a:r>
              <a:rPr lang="en-US" dirty="0" smtClean="0"/>
              <a:t>) overseer</a:t>
            </a:r>
            <a:r>
              <a:rPr lang="en-US" dirty="0"/>
              <a:t>, one who watches over the welfare of others; (1) of Christ </a:t>
            </a:r>
            <a:r>
              <a:rPr lang="en-US" i="1" dirty="0"/>
              <a:t>guardian, keeper </a:t>
            </a:r>
            <a:r>
              <a:rPr lang="en-US" dirty="0"/>
              <a:t>(1P 2.25); (2) of church leaders </a:t>
            </a:r>
            <a:r>
              <a:rPr lang="en-US" i="1" dirty="0"/>
              <a:t>bishop, overseer, pastor </a:t>
            </a:r>
            <a:r>
              <a:rPr lang="en-US" dirty="0"/>
              <a:t>(1T 3.2) </a:t>
            </a:r>
            <a:r>
              <a:rPr lang="en-US" dirty="0" smtClean="0"/>
              <a:t>; elder, watchman</a:t>
            </a:r>
            <a:endParaRPr lang="en-US" dirty="0"/>
          </a:p>
          <a:p>
            <a:pPr marL="0" indent="0">
              <a:buNone/>
            </a:pPr>
            <a:endParaRPr lang="en-US" dirty="0"/>
          </a:p>
        </p:txBody>
      </p:sp>
    </p:spTree>
    <p:extLst>
      <p:ext uri="{BB962C8B-B14F-4D97-AF65-F5344CB8AC3E}">
        <p14:creationId xmlns:p14="http://schemas.microsoft.com/office/powerpoint/2010/main" val="35498747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500" i="1" dirty="0" smtClean="0">
                <a:solidFill>
                  <a:schemeClr val="tx1">
                    <a:lumMod val="95000"/>
                    <a:lumOff val="5000"/>
                  </a:schemeClr>
                </a:solidFill>
              </a:rPr>
              <a:t>Qualifications for an </a:t>
            </a:r>
            <a:r>
              <a:rPr lang="en-US" sz="4500" i="1" dirty="0" smtClean="0">
                <a:solidFill>
                  <a:schemeClr val="tx1">
                    <a:lumMod val="95000"/>
                    <a:lumOff val="5000"/>
                  </a:schemeClr>
                </a:solidFill>
              </a:rPr>
              <a:t>Elder (Overseer)</a:t>
            </a:r>
            <a:endParaRPr lang="en-US" sz="4500" i="1" dirty="0">
              <a:solidFill>
                <a:schemeClr val="tx1">
                  <a:lumMod val="95000"/>
                  <a:lumOff val="5000"/>
                </a:schemeClr>
              </a:solidFill>
            </a:endParaRPr>
          </a:p>
          <a:p>
            <a:pPr marL="0" indent="0">
              <a:buNone/>
            </a:pPr>
            <a:r>
              <a:rPr lang="en-US" baseline="30000" dirty="0" smtClean="0"/>
              <a:t>2</a:t>
            </a:r>
            <a:r>
              <a:rPr lang="en-US" dirty="0" smtClean="0"/>
              <a:t> </a:t>
            </a:r>
            <a:r>
              <a:rPr lang="en-US" dirty="0"/>
              <a:t>Now the overseer must be above </a:t>
            </a:r>
            <a:r>
              <a:rPr lang="en-US" dirty="0" smtClean="0"/>
              <a:t>reproach (</a:t>
            </a:r>
            <a:r>
              <a:rPr lang="en-US" dirty="0"/>
              <a:t>strictly </a:t>
            </a:r>
            <a:r>
              <a:rPr lang="en-US" i="1" dirty="0"/>
              <a:t>not to be laid hold of</a:t>
            </a:r>
            <a:r>
              <a:rPr lang="en-US" dirty="0"/>
              <a:t>; hence, of moral conduct </a:t>
            </a:r>
            <a:r>
              <a:rPr lang="en-US" i="1" dirty="0"/>
              <a:t>blameless, above criticism, without </a:t>
            </a:r>
            <a:r>
              <a:rPr lang="en-US" i="1" dirty="0" smtClean="0"/>
              <a:t>fault)</a:t>
            </a:r>
            <a:r>
              <a:rPr lang="en-US" dirty="0" smtClean="0"/>
              <a:t>, </a:t>
            </a:r>
            <a:r>
              <a:rPr lang="en-US" dirty="0"/>
              <a:t>the husband of but one </a:t>
            </a:r>
            <a:r>
              <a:rPr lang="en-US" dirty="0" smtClean="0"/>
              <a:t>wife (lit. a one-wife man), </a:t>
            </a:r>
            <a:r>
              <a:rPr lang="en-US" dirty="0"/>
              <a:t>temperate, self-controlled, respectable, hospitable, able to </a:t>
            </a:r>
            <a:r>
              <a:rPr lang="en-US" dirty="0" smtClean="0"/>
              <a:t>teach,</a:t>
            </a:r>
          </a:p>
          <a:p>
            <a:pPr marL="0" indent="0">
              <a:buNone/>
            </a:pPr>
            <a:r>
              <a:rPr lang="en-US" baseline="30000" dirty="0" smtClean="0"/>
              <a:t>3</a:t>
            </a:r>
            <a:r>
              <a:rPr lang="en-US" dirty="0" smtClean="0"/>
              <a:t> </a:t>
            </a:r>
            <a:r>
              <a:rPr lang="en-US" dirty="0"/>
              <a:t>not given to drunkenness, not </a:t>
            </a:r>
            <a:r>
              <a:rPr lang="en-US" dirty="0" smtClean="0"/>
              <a:t>violent (a bully) </a:t>
            </a:r>
            <a:r>
              <a:rPr lang="en-US" dirty="0"/>
              <a:t>but gentle, not quarrelsome, not a lover of </a:t>
            </a:r>
            <a:r>
              <a:rPr lang="en-US" dirty="0" smtClean="0"/>
              <a:t>money.</a:t>
            </a:r>
          </a:p>
          <a:p>
            <a:pPr marL="0" indent="0">
              <a:buNone/>
            </a:pPr>
            <a:r>
              <a:rPr lang="en-US" baseline="30000" dirty="0" smtClean="0"/>
              <a:t>4</a:t>
            </a:r>
            <a:r>
              <a:rPr lang="en-US" dirty="0" smtClean="0"/>
              <a:t> </a:t>
            </a:r>
            <a:r>
              <a:rPr lang="en-US" dirty="0"/>
              <a:t>He must manage his own family well and see that his children obey him with proper </a:t>
            </a:r>
            <a:r>
              <a:rPr lang="en-US" dirty="0" smtClean="0"/>
              <a:t>respect.</a:t>
            </a:r>
          </a:p>
          <a:p>
            <a:pPr marL="0" indent="0">
              <a:buNone/>
            </a:pPr>
            <a:r>
              <a:rPr lang="en-US" baseline="30000" dirty="0" smtClean="0"/>
              <a:t>5</a:t>
            </a:r>
            <a:r>
              <a:rPr lang="en-US" dirty="0" smtClean="0"/>
              <a:t> </a:t>
            </a:r>
            <a:r>
              <a:rPr lang="en-US" dirty="0"/>
              <a:t>(If anyone does not know how to manage his own family, how can he take care of Elohim's assembly</a:t>
            </a:r>
            <a:r>
              <a:rPr lang="en-US" dirty="0" smtClean="0"/>
              <a:t>?)</a:t>
            </a:r>
          </a:p>
          <a:p>
            <a:pPr marL="0" indent="0">
              <a:buNone/>
            </a:pPr>
            <a:r>
              <a:rPr lang="en-US" baseline="30000" dirty="0" smtClean="0"/>
              <a:t>6</a:t>
            </a:r>
            <a:r>
              <a:rPr lang="en-US" dirty="0" smtClean="0"/>
              <a:t> </a:t>
            </a:r>
            <a:r>
              <a:rPr lang="en-US" dirty="0"/>
              <a:t>He must not be a recent convert, or he may become conceited and fall under the same judgment as the </a:t>
            </a:r>
            <a:r>
              <a:rPr lang="en-US" dirty="0" smtClean="0"/>
              <a:t>devil.</a:t>
            </a:r>
          </a:p>
          <a:p>
            <a:pPr marL="0" indent="0">
              <a:buNone/>
            </a:pPr>
            <a:r>
              <a:rPr lang="en-US" baseline="30000" dirty="0" smtClean="0"/>
              <a:t>7</a:t>
            </a:r>
            <a:r>
              <a:rPr lang="en-US" dirty="0" smtClean="0"/>
              <a:t> </a:t>
            </a:r>
            <a:r>
              <a:rPr lang="en-US" dirty="0"/>
              <a:t>He must also have a good reputation with outsiders, so that he will not fall into disgrace and into the devil's trap</a:t>
            </a:r>
            <a:r>
              <a:rPr lang="en-US" dirty="0" smtClean="0"/>
              <a:t>. (1 Timothy </a:t>
            </a:r>
            <a:r>
              <a:rPr lang="en-US" dirty="0" smtClean="0"/>
              <a:t>3:2-7</a:t>
            </a:r>
            <a:r>
              <a:rPr lang="en-US" dirty="0" smtClean="0"/>
              <a:t>)</a:t>
            </a:r>
            <a:endParaRPr lang="en-US" dirty="0"/>
          </a:p>
        </p:txBody>
      </p:sp>
    </p:spTree>
    <p:extLst>
      <p:ext uri="{BB962C8B-B14F-4D97-AF65-F5344CB8AC3E}">
        <p14:creationId xmlns:p14="http://schemas.microsoft.com/office/powerpoint/2010/main" val="11782032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Qualifications for Deacons</a:t>
            </a:r>
          </a:p>
          <a:p>
            <a:pPr marL="0" indent="0">
              <a:buNone/>
            </a:pPr>
            <a:r>
              <a:rPr lang="en-US" baseline="30000" dirty="0" smtClean="0"/>
              <a:t>8</a:t>
            </a:r>
            <a:r>
              <a:rPr lang="en-US" dirty="0" smtClean="0"/>
              <a:t> </a:t>
            </a:r>
            <a:r>
              <a:rPr lang="en-US" dirty="0" smtClean="0"/>
              <a:t>Deacons (servant, helper, minister, agent, attendant), </a:t>
            </a:r>
            <a:r>
              <a:rPr lang="en-US" dirty="0"/>
              <a:t>likewise, are to be men worthy of respect, sincere, not indulging in much wine, and not pursuing dishonest </a:t>
            </a:r>
            <a:r>
              <a:rPr lang="en-US" dirty="0" smtClean="0"/>
              <a:t>gain.</a:t>
            </a:r>
          </a:p>
          <a:p>
            <a:pPr marL="0" indent="0">
              <a:buNone/>
            </a:pPr>
            <a:r>
              <a:rPr lang="en-US" baseline="30000" dirty="0" smtClean="0"/>
              <a:t>9</a:t>
            </a:r>
            <a:r>
              <a:rPr lang="en-US" dirty="0" smtClean="0"/>
              <a:t> </a:t>
            </a:r>
            <a:r>
              <a:rPr lang="en-US" dirty="0"/>
              <a:t>They must keep hold of the deep truths of the faith with a clear </a:t>
            </a:r>
            <a:r>
              <a:rPr lang="en-US" dirty="0" smtClean="0"/>
              <a:t>conscience.</a:t>
            </a:r>
          </a:p>
          <a:p>
            <a:pPr marL="0" indent="0">
              <a:buNone/>
            </a:pPr>
            <a:r>
              <a:rPr lang="en-US" baseline="30000" dirty="0" smtClean="0"/>
              <a:t>10</a:t>
            </a:r>
            <a:r>
              <a:rPr lang="en-US" dirty="0" smtClean="0"/>
              <a:t> </a:t>
            </a:r>
            <a:r>
              <a:rPr lang="en-US" dirty="0"/>
              <a:t>They must first be tested; and then if there is nothing against them, let them serve as deacons</a:t>
            </a:r>
            <a:r>
              <a:rPr lang="en-US" dirty="0" smtClean="0"/>
              <a:t>. (1 Timothy 3)</a:t>
            </a:r>
            <a:endParaRPr lang="en-US" dirty="0"/>
          </a:p>
        </p:txBody>
      </p:sp>
    </p:spTree>
    <p:extLst>
      <p:ext uri="{BB962C8B-B14F-4D97-AF65-F5344CB8AC3E}">
        <p14:creationId xmlns:p14="http://schemas.microsoft.com/office/powerpoint/2010/main" val="27472700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sz="3600" i="1" dirty="0" smtClean="0">
                <a:solidFill>
                  <a:schemeClr val="tx1">
                    <a:lumMod val="95000"/>
                    <a:lumOff val="5000"/>
                  </a:schemeClr>
                </a:solidFill>
              </a:rPr>
              <a:t>Deacons</a:t>
            </a:r>
            <a:endParaRPr lang="en-US" sz="3600" i="1" dirty="0" smtClean="0">
              <a:solidFill>
                <a:schemeClr val="tx1">
                  <a:lumMod val="95000"/>
                  <a:lumOff val="5000"/>
                </a:schemeClr>
              </a:solidFill>
            </a:endParaRPr>
          </a:p>
          <a:p>
            <a:pPr marL="0" indent="0">
              <a:buNone/>
            </a:pPr>
            <a:r>
              <a:rPr lang="en-US" dirty="0"/>
              <a:t>In those days when the number of disciples was increasing, the Grecian </a:t>
            </a:r>
            <a:r>
              <a:rPr lang="en-US" dirty="0" err="1"/>
              <a:t>Yehudim</a:t>
            </a:r>
            <a:r>
              <a:rPr lang="en-US" dirty="0"/>
              <a:t> among them complained against the Hebraic </a:t>
            </a:r>
            <a:r>
              <a:rPr lang="en-US" dirty="0" err="1"/>
              <a:t>Yehudim</a:t>
            </a:r>
            <a:r>
              <a:rPr lang="en-US" dirty="0"/>
              <a:t> because their widows were being overlooked in the daily distribution of food.</a:t>
            </a:r>
          </a:p>
          <a:p>
            <a:pPr marL="0" indent="0">
              <a:buNone/>
            </a:pPr>
            <a:r>
              <a:rPr lang="en-US" dirty="0" smtClean="0"/>
              <a:t>So </a:t>
            </a:r>
            <a:r>
              <a:rPr lang="en-US" dirty="0"/>
              <a:t>the Twelve gathered all the disciples together and said, "It would not be right for us to neglect the ministry of the word of Elohim in order to wait on tables.</a:t>
            </a:r>
          </a:p>
          <a:p>
            <a:pPr marL="0" indent="0">
              <a:buNone/>
            </a:pPr>
            <a:r>
              <a:rPr lang="en-US" dirty="0" smtClean="0"/>
              <a:t>Brothers</a:t>
            </a:r>
            <a:r>
              <a:rPr lang="en-US" dirty="0"/>
              <a:t>, choose seven men from among you who are known to be full of the Spirit and wisdom. We will turn this responsibility over to </a:t>
            </a:r>
            <a:r>
              <a:rPr lang="en-US" dirty="0" smtClean="0"/>
              <a:t>them and </a:t>
            </a:r>
            <a:r>
              <a:rPr lang="en-US" dirty="0"/>
              <a:t>will give our attention to prayer and the ministry of the word."</a:t>
            </a:r>
          </a:p>
          <a:p>
            <a:pPr marL="0" indent="0">
              <a:buNone/>
            </a:pPr>
            <a:r>
              <a:rPr lang="en-US" dirty="0" smtClean="0"/>
              <a:t>This </a:t>
            </a:r>
            <a:r>
              <a:rPr lang="en-US" dirty="0"/>
              <a:t>proposal pleased the whole group. They chose Stephen, a man full of faith and of the Holy Spirit; also Philip, </a:t>
            </a:r>
            <a:r>
              <a:rPr lang="en-US" dirty="0" err="1"/>
              <a:t>Procorus</a:t>
            </a:r>
            <a:r>
              <a:rPr lang="en-US" dirty="0"/>
              <a:t>, </a:t>
            </a:r>
            <a:r>
              <a:rPr lang="en-US" dirty="0" err="1"/>
              <a:t>Nicanor</a:t>
            </a:r>
            <a:r>
              <a:rPr lang="en-US" dirty="0"/>
              <a:t>, </a:t>
            </a:r>
            <a:r>
              <a:rPr lang="en-US" dirty="0" err="1"/>
              <a:t>Timon</a:t>
            </a:r>
            <a:r>
              <a:rPr lang="en-US" dirty="0"/>
              <a:t>, </a:t>
            </a:r>
            <a:r>
              <a:rPr lang="en-US" dirty="0" err="1"/>
              <a:t>Parmenas</a:t>
            </a:r>
            <a:r>
              <a:rPr lang="en-US" dirty="0"/>
              <a:t>, and Nicolas from Antioch, a convert </a:t>
            </a:r>
            <a:r>
              <a:rPr lang="en-US" dirty="0" smtClean="0"/>
              <a:t>(to </a:t>
            </a:r>
            <a:r>
              <a:rPr lang="en-US" dirty="0" err="1" smtClean="0"/>
              <a:t>Yudaism</a:t>
            </a:r>
            <a:r>
              <a:rPr lang="en-US" dirty="0" smtClean="0"/>
              <a:t>- NIV).</a:t>
            </a:r>
            <a:endParaRPr lang="en-US" dirty="0"/>
          </a:p>
          <a:p>
            <a:pPr marL="0" indent="0">
              <a:buNone/>
            </a:pPr>
            <a:r>
              <a:rPr lang="en-US" dirty="0" smtClean="0"/>
              <a:t>They </a:t>
            </a:r>
            <a:r>
              <a:rPr lang="en-US" dirty="0"/>
              <a:t>presented these men to the apostles, who prayed and laid their hands on them</a:t>
            </a:r>
            <a:r>
              <a:rPr lang="en-US" dirty="0" smtClean="0"/>
              <a:t>. (Acts 6:1-6)</a:t>
            </a:r>
            <a:endParaRPr lang="en-US" dirty="0"/>
          </a:p>
        </p:txBody>
      </p:sp>
    </p:spTree>
    <p:extLst>
      <p:ext uri="{BB962C8B-B14F-4D97-AF65-F5344CB8AC3E}">
        <p14:creationId xmlns:p14="http://schemas.microsoft.com/office/powerpoint/2010/main" val="20485528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Qualifications for Wives of Deacons</a:t>
            </a:r>
          </a:p>
          <a:p>
            <a:pPr marL="0" indent="0">
              <a:buNone/>
            </a:pPr>
            <a:r>
              <a:rPr lang="en-US" baseline="30000" dirty="0"/>
              <a:t>11</a:t>
            </a:r>
            <a:r>
              <a:rPr lang="en-US" dirty="0"/>
              <a:t> In the same way, their wives are to be women worthy of respect, not malicious talkers but temperate and trustworthy in everything.</a:t>
            </a:r>
            <a:r>
              <a:rPr lang="en-US" dirty="0" smtClean="0"/>
              <a:t>(1 Timothy 3)</a:t>
            </a:r>
            <a:endParaRPr lang="en-US" dirty="0"/>
          </a:p>
        </p:txBody>
      </p:sp>
    </p:spTree>
    <p:extLst>
      <p:ext uri="{BB962C8B-B14F-4D97-AF65-F5344CB8AC3E}">
        <p14:creationId xmlns:p14="http://schemas.microsoft.com/office/powerpoint/2010/main" val="18406428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More Qualifications for Deacons</a:t>
            </a:r>
            <a:endParaRPr lang="en-US" sz="3600" i="1" dirty="0">
              <a:solidFill>
                <a:schemeClr val="tx1">
                  <a:lumMod val="95000"/>
                  <a:lumOff val="5000"/>
                </a:schemeClr>
              </a:solidFill>
            </a:endParaRPr>
          </a:p>
          <a:p>
            <a:pPr marL="0" indent="0">
              <a:buNone/>
            </a:pPr>
            <a:r>
              <a:rPr lang="en-US" baseline="30000" dirty="0" smtClean="0"/>
              <a:t>12</a:t>
            </a:r>
            <a:r>
              <a:rPr lang="en-US" dirty="0" smtClean="0"/>
              <a:t> </a:t>
            </a:r>
            <a:r>
              <a:rPr lang="en-US" dirty="0"/>
              <a:t>A deacon must be the husband of but one wife and must manage his children and his </a:t>
            </a:r>
            <a:r>
              <a:rPr lang="en-US"/>
              <a:t>household </a:t>
            </a:r>
            <a:r>
              <a:rPr lang="en-US" smtClean="0"/>
              <a:t>well.</a:t>
            </a:r>
          </a:p>
          <a:p>
            <a:pPr marL="0" indent="0">
              <a:buNone/>
            </a:pPr>
            <a:r>
              <a:rPr lang="en-US" baseline="30000" smtClean="0"/>
              <a:t>13</a:t>
            </a:r>
            <a:r>
              <a:rPr lang="en-US" smtClean="0"/>
              <a:t> </a:t>
            </a:r>
            <a:r>
              <a:rPr lang="en-US" dirty="0"/>
              <a:t>Those who have served well gain an excellent standing and great assurance in their faith in Messiah </a:t>
            </a:r>
            <a:r>
              <a:rPr lang="en-US" dirty="0" err="1"/>
              <a:t>Yahusha</a:t>
            </a:r>
            <a:r>
              <a:rPr lang="en-US" dirty="0"/>
              <a:t>.</a:t>
            </a:r>
            <a:r>
              <a:rPr lang="en-US" dirty="0" smtClean="0"/>
              <a:t>(1 Timothy 3)</a:t>
            </a:r>
            <a:endParaRPr lang="en-US" dirty="0"/>
          </a:p>
        </p:txBody>
      </p:sp>
    </p:spTree>
    <p:extLst>
      <p:ext uri="{BB962C8B-B14F-4D97-AF65-F5344CB8AC3E}">
        <p14:creationId xmlns:p14="http://schemas.microsoft.com/office/powerpoint/2010/main" val="9910964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The Approved Workman</a:t>
            </a:r>
          </a:p>
          <a:p>
            <a:pPr marL="0" indent="0">
              <a:buNone/>
            </a:pPr>
            <a:r>
              <a:rPr lang="en-US" dirty="0" smtClean="0"/>
              <a:t>He has been tested through trial and affliction</a:t>
            </a:r>
          </a:p>
          <a:p>
            <a:pPr marL="0" indent="0">
              <a:buNone/>
            </a:pPr>
            <a:r>
              <a:rPr lang="en-US" dirty="0" smtClean="0"/>
              <a:t>He is not addicted</a:t>
            </a:r>
          </a:p>
          <a:p>
            <a:pPr marL="0" indent="0">
              <a:buNone/>
            </a:pPr>
            <a:r>
              <a:rPr lang="en-US" dirty="0" smtClean="0"/>
              <a:t>He walks uprightly in Yahuwah’s commands</a:t>
            </a:r>
          </a:p>
          <a:p>
            <a:pPr marL="0" indent="0">
              <a:buNone/>
            </a:pPr>
            <a:r>
              <a:rPr lang="en-US" dirty="0" smtClean="0"/>
              <a:t>He is mature and has a good reputation</a:t>
            </a:r>
          </a:p>
          <a:p>
            <a:pPr marL="0" indent="0">
              <a:buNone/>
            </a:pPr>
            <a:r>
              <a:rPr lang="en-US" dirty="0" smtClean="0"/>
              <a:t>He is above reproach</a:t>
            </a:r>
            <a:endParaRPr lang="en-US" dirty="0"/>
          </a:p>
        </p:txBody>
      </p:sp>
    </p:spTree>
    <p:extLst>
      <p:ext uri="{BB962C8B-B14F-4D97-AF65-F5344CB8AC3E}">
        <p14:creationId xmlns:p14="http://schemas.microsoft.com/office/powerpoint/2010/main" val="35907200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The Journey of an Approved Workman</a:t>
            </a:r>
            <a:endParaRPr lang="en-US" sz="3600" i="1" dirty="0" smtClean="0">
              <a:solidFill>
                <a:schemeClr val="tx1">
                  <a:lumMod val="95000"/>
                  <a:lumOff val="5000"/>
                </a:schemeClr>
              </a:solidFill>
            </a:endParaRPr>
          </a:p>
          <a:p>
            <a:pPr marL="0" indent="0">
              <a:buNone/>
            </a:pPr>
            <a:r>
              <a:rPr lang="en-US" dirty="0"/>
              <a:t>Consider it pure joy, my brothers, whenever you face trials of many kinds, because you know that the testing of your faith develops perseverance. Perseverance must finish its work so that you may be mature and complete, not lacking anything. (James 1:2-4)</a:t>
            </a:r>
          </a:p>
          <a:p>
            <a:pPr marL="0" indent="0">
              <a:buNone/>
            </a:pPr>
            <a:endParaRPr lang="en-US" dirty="0"/>
          </a:p>
        </p:txBody>
      </p:sp>
    </p:spTree>
    <p:extLst>
      <p:ext uri="{BB962C8B-B14F-4D97-AF65-F5344CB8AC3E}">
        <p14:creationId xmlns:p14="http://schemas.microsoft.com/office/powerpoint/2010/main" val="36227894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The Result of Being an Approved Workman</a:t>
            </a:r>
            <a:endParaRPr lang="en-US" sz="3600" i="1" dirty="0" smtClean="0">
              <a:solidFill>
                <a:schemeClr val="tx1">
                  <a:lumMod val="95000"/>
                  <a:lumOff val="5000"/>
                </a:schemeClr>
              </a:solidFill>
            </a:endParaRPr>
          </a:p>
          <a:p>
            <a:pPr marL="0" indent="0">
              <a:buNone/>
            </a:pPr>
            <a:r>
              <a:rPr lang="en-US" dirty="0"/>
              <a:t>"His master replied, 'Well done, good and faithful servant! You have been faithful with a few things; I will put you in charge of many things. Come and share your master's happiness</a:t>
            </a:r>
            <a:r>
              <a:rPr lang="en-US" dirty="0" smtClean="0"/>
              <a:t>!‘ (Matthew 25:21)</a:t>
            </a:r>
            <a:endParaRPr lang="en-US" dirty="0"/>
          </a:p>
          <a:p>
            <a:pPr marL="0" indent="0">
              <a:buNone/>
            </a:pPr>
            <a:endParaRPr lang="en-US" dirty="0"/>
          </a:p>
        </p:txBody>
      </p:sp>
    </p:spTree>
    <p:extLst>
      <p:ext uri="{BB962C8B-B14F-4D97-AF65-F5344CB8AC3E}">
        <p14:creationId xmlns:p14="http://schemas.microsoft.com/office/powerpoint/2010/main" val="1234235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69797</TotalTime>
  <Words>4268</Words>
  <Application>Microsoft Office PowerPoint</Application>
  <PresentationFormat>On-screen Show (16:9)</PresentationFormat>
  <Paragraphs>266</Paragraphs>
  <Slides>54</Slides>
  <Notes>54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Bwgrkn</vt:lpstr>
      <vt:lpstr>Bwhebb</vt:lpstr>
      <vt:lpstr>Calibri</vt:lpstr>
      <vt:lpstr>Helvetica</vt:lpstr>
      <vt:lpstr>Times New Roman</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David</cp:lastModifiedBy>
  <cp:revision>627</cp:revision>
  <dcterms:created xsi:type="dcterms:W3CDTF">2012-08-10T17:43:01Z</dcterms:created>
  <dcterms:modified xsi:type="dcterms:W3CDTF">2017-10-01T14:26:21Z</dcterms:modified>
</cp:coreProperties>
</file>